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9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0.xml" ContentType="application/vnd.openxmlformats-officedocument.theme+xml"/>
  <Override PartName="/ppt/slideLayouts/slideLayout155.xml" ContentType="application/vnd.openxmlformats-officedocument.presentationml.slideLayout+xml"/>
  <Override PartName="/ppt/theme/theme11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slideLayouts/slideLayout169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slideLayouts/slideLayout170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slideLayouts/slideLayout171.xml" ContentType="application/vnd.openxmlformats-officedocument.presentationml.slideLayout+xml"/>
  <Override PartName="/ppt/theme/theme31.xml" ContentType="application/vnd.openxmlformats-officedocument.theme+xml"/>
  <Override PartName="/ppt/slideLayouts/slideLayout172.xml" ContentType="application/vnd.openxmlformats-officedocument.presentationml.slideLayout+xml"/>
  <Override PartName="/ppt/theme/theme32.xml" ContentType="application/vnd.openxmlformats-officedocument.theme+xml"/>
  <Override PartName="/ppt/slideLayouts/slideLayout173.xml" ContentType="application/vnd.openxmlformats-officedocument.presentationml.slideLayout+xml"/>
  <Override PartName="/ppt/theme/theme33.xml" ContentType="application/vnd.openxmlformats-officedocument.theme+xml"/>
  <Override PartName="/ppt/slideLayouts/slideLayout174.xml" ContentType="application/vnd.openxmlformats-officedocument.presentationml.slideLayout+xml"/>
  <Override PartName="/ppt/theme/theme34.xml" ContentType="application/vnd.openxmlformats-officedocument.theme+xml"/>
  <Override PartName="/ppt/theme/theme35.xml" ContentType="application/vnd.openxmlformats-officedocument.theme+xml"/>
  <Override PartName="/ppt/slideLayouts/slideLayout175.xml" ContentType="application/vnd.openxmlformats-officedocument.presentationml.slideLayout+xml"/>
  <Override PartName="/ppt/theme/theme36.xml" ContentType="application/vnd.openxmlformats-officedocument.theme+xml"/>
  <Override PartName="/ppt/slideLayouts/slideLayout176.xml" ContentType="application/vnd.openxmlformats-officedocument.presentationml.slideLayout+xml"/>
  <Override PartName="/ppt/theme/theme37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38.xml" ContentType="application/vnd.openxmlformats-officedocument.theme+xml"/>
  <Override PartName="/ppt/slideLayouts/slideLayout179.xml" ContentType="application/vnd.openxmlformats-officedocument.presentationml.slideLayout+xml"/>
  <Override PartName="/ppt/theme/theme39.xml" ContentType="application/vnd.openxmlformats-officedocument.theme+xml"/>
  <Override PartName="/ppt/slideLayouts/slideLayout180.xml" ContentType="application/vnd.openxmlformats-officedocument.presentationml.slideLayout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6" r:id="rId3"/>
    <p:sldMasterId id="2147483699" r:id="rId4"/>
    <p:sldMasterId id="2147483711" r:id="rId5"/>
    <p:sldMasterId id="2147483727" r:id="rId6"/>
    <p:sldMasterId id="2147483739" r:id="rId7"/>
    <p:sldMasterId id="2147483753" r:id="rId8"/>
    <p:sldMasterId id="2147483766" r:id="rId9"/>
    <p:sldMasterId id="2147483770" r:id="rId10"/>
    <p:sldMasterId id="2147483829" r:id="rId11"/>
    <p:sldMasterId id="2147483831" r:id="rId12"/>
    <p:sldMasterId id="2147483847" r:id="rId13"/>
    <p:sldMasterId id="2147483869" r:id="rId14"/>
    <p:sldMasterId id="2147483873" r:id="rId15"/>
    <p:sldMasterId id="2147483884" r:id="rId16"/>
    <p:sldMasterId id="2147483886" r:id="rId17"/>
    <p:sldMasterId id="2147483890" r:id="rId18"/>
    <p:sldMasterId id="2147483892" r:id="rId19"/>
    <p:sldMasterId id="2147483898" r:id="rId20"/>
    <p:sldMasterId id="2147483900" r:id="rId21"/>
    <p:sldMasterId id="2147483904" r:id="rId22"/>
    <p:sldMasterId id="2147483906" r:id="rId23"/>
    <p:sldMasterId id="2147483917" r:id="rId24"/>
    <p:sldMasterId id="2147483919" r:id="rId25"/>
    <p:sldMasterId id="2147483920" r:id="rId26"/>
    <p:sldMasterId id="2147483924" r:id="rId27"/>
    <p:sldMasterId id="2147483934" r:id="rId28"/>
    <p:sldMasterId id="2147483940" r:id="rId29"/>
    <p:sldMasterId id="2147483943" r:id="rId30"/>
    <p:sldMasterId id="2147483947" r:id="rId31"/>
    <p:sldMasterId id="2147483951" r:id="rId32"/>
    <p:sldMasterId id="2147483960" r:id="rId33"/>
    <p:sldMasterId id="2147483966" r:id="rId34"/>
    <p:sldMasterId id="2147483968" r:id="rId35"/>
    <p:sldMasterId id="2147483970" r:id="rId36"/>
    <p:sldMasterId id="2147483972" r:id="rId37"/>
    <p:sldMasterId id="2147483974" r:id="rId38"/>
    <p:sldMasterId id="2147483976" r:id="rId39"/>
    <p:sldMasterId id="2147483978" r:id="rId40"/>
    <p:sldMasterId id="2147483981" r:id="rId41"/>
  </p:sldMasterIdLst>
  <p:notesMasterIdLst>
    <p:notesMasterId r:id="rId86"/>
  </p:notesMasterIdLst>
  <p:handoutMasterIdLst>
    <p:handoutMasterId r:id="rId87"/>
  </p:handoutMasterIdLst>
  <p:sldIdLst>
    <p:sldId id="901" r:id="rId42"/>
    <p:sldId id="913" r:id="rId43"/>
    <p:sldId id="914" r:id="rId44"/>
    <p:sldId id="958" r:id="rId45"/>
    <p:sldId id="923" r:id="rId46"/>
    <p:sldId id="926" r:id="rId47"/>
    <p:sldId id="957" r:id="rId48"/>
    <p:sldId id="970" r:id="rId49"/>
    <p:sldId id="976" r:id="rId50"/>
    <p:sldId id="959" r:id="rId51"/>
    <p:sldId id="951" r:id="rId52"/>
    <p:sldId id="960" r:id="rId53"/>
    <p:sldId id="952" r:id="rId54"/>
    <p:sldId id="893" r:id="rId55"/>
    <p:sldId id="967" r:id="rId56"/>
    <p:sldId id="965" r:id="rId57"/>
    <p:sldId id="953" r:id="rId58"/>
    <p:sldId id="975" r:id="rId59"/>
    <p:sldId id="931" r:id="rId60"/>
    <p:sldId id="873" r:id="rId61"/>
    <p:sldId id="955" r:id="rId62"/>
    <p:sldId id="887" r:id="rId63"/>
    <p:sldId id="962" r:id="rId64"/>
    <p:sldId id="932" r:id="rId65"/>
    <p:sldId id="977" r:id="rId66"/>
    <p:sldId id="978" r:id="rId67"/>
    <p:sldId id="979" r:id="rId68"/>
    <p:sldId id="934" r:id="rId69"/>
    <p:sldId id="937" r:id="rId70"/>
    <p:sldId id="935" r:id="rId71"/>
    <p:sldId id="936" r:id="rId72"/>
    <p:sldId id="969" r:id="rId73"/>
    <p:sldId id="942" r:id="rId74"/>
    <p:sldId id="939" r:id="rId75"/>
    <p:sldId id="940" r:id="rId76"/>
    <p:sldId id="941" r:id="rId77"/>
    <p:sldId id="943" r:id="rId78"/>
    <p:sldId id="968" r:id="rId79"/>
    <p:sldId id="938" r:id="rId80"/>
    <p:sldId id="946" r:id="rId81"/>
    <p:sldId id="949" r:id="rId82"/>
    <p:sldId id="948" r:id="rId83"/>
    <p:sldId id="888" r:id="rId84"/>
    <p:sldId id="928" r:id="rId85"/>
  </p:sldIdLst>
  <p:sldSz cx="9144000" cy="5143500" type="screen16x9"/>
  <p:notesSz cx="9939338" cy="6807200"/>
  <p:defaultTextStyle>
    <a:defPPr>
      <a:defRPr lang="zh-TW"/>
    </a:defPPr>
    <a:lvl1pPr marL="0" algn="l" defTabSz="9138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02" algn="l" defTabSz="9138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38" algn="l" defTabSz="9138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50" algn="l" defTabSz="9138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674" algn="l" defTabSz="9138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575" algn="l" defTabSz="9138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477" algn="l" defTabSz="9138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00" algn="l" defTabSz="9138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313" algn="l" defTabSz="9138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260A878-E674-42FB-A106-0F741860F35D}">
          <p14:sldIdLst>
            <p14:sldId id="901"/>
            <p14:sldId id="913"/>
            <p14:sldId id="914"/>
            <p14:sldId id="958"/>
            <p14:sldId id="923"/>
            <p14:sldId id="926"/>
            <p14:sldId id="957"/>
            <p14:sldId id="970"/>
            <p14:sldId id="976"/>
            <p14:sldId id="959"/>
            <p14:sldId id="951"/>
            <p14:sldId id="960"/>
            <p14:sldId id="952"/>
            <p14:sldId id="893"/>
            <p14:sldId id="967"/>
            <p14:sldId id="965"/>
            <p14:sldId id="953"/>
            <p14:sldId id="975"/>
            <p14:sldId id="931"/>
            <p14:sldId id="873"/>
            <p14:sldId id="955"/>
            <p14:sldId id="887"/>
            <p14:sldId id="962"/>
            <p14:sldId id="932"/>
            <p14:sldId id="977"/>
            <p14:sldId id="978"/>
            <p14:sldId id="979"/>
            <p14:sldId id="934"/>
            <p14:sldId id="937"/>
            <p14:sldId id="935"/>
            <p14:sldId id="936"/>
            <p14:sldId id="969"/>
            <p14:sldId id="942"/>
            <p14:sldId id="939"/>
            <p14:sldId id="940"/>
            <p14:sldId id="941"/>
            <p14:sldId id="943"/>
            <p14:sldId id="968"/>
            <p14:sldId id="938"/>
            <p14:sldId id="946"/>
            <p14:sldId id="949"/>
            <p14:sldId id="948"/>
            <p14:sldId id="888"/>
            <p14:sldId id="9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BFF"/>
    <a:srgbClr val="3795AF"/>
    <a:srgbClr val="FFFFFF"/>
    <a:srgbClr val="FF6600"/>
    <a:srgbClr val="43CEFF"/>
    <a:srgbClr val="FF7C80"/>
    <a:srgbClr val="002060"/>
    <a:srgbClr val="0000FF"/>
    <a:srgbClr val="F8A0EE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91749" autoAdjust="0"/>
  </p:normalViewPr>
  <p:slideViewPr>
    <p:cSldViewPr>
      <p:cViewPr varScale="1">
        <p:scale>
          <a:sx n="138" d="100"/>
          <a:sy n="138" d="100"/>
        </p:scale>
        <p:origin x="126" y="126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49" d="100"/>
          <a:sy n="49" d="100"/>
        </p:scale>
        <p:origin x="-3006" y="-90"/>
      </p:cViewPr>
      <p:guideLst>
        <p:guide orient="horz" pos="2144"/>
        <p:guide pos="313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.xml"/><Relationship Id="rId47" Type="http://schemas.openxmlformats.org/officeDocument/2006/relationships/slide" Target="slides/slide6.xml"/><Relationship Id="rId63" Type="http://schemas.openxmlformats.org/officeDocument/2006/relationships/slide" Target="slides/slide22.xml"/><Relationship Id="rId68" Type="http://schemas.openxmlformats.org/officeDocument/2006/relationships/slide" Target="slides/slide27.xml"/><Relationship Id="rId84" Type="http://schemas.openxmlformats.org/officeDocument/2006/relationships/slide" Target="slides/slide43.xml"/><Relationship Id="rId89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12.xml"/><Relationship Id="rId58" Type="http://schemas.openxmlformats.org/officeDocument/2006/relationships/slide" Target="slides/slide17.xml"/><Relationship Id="rId74" Type="http://schemas.openxmlformats.org/officeDocument/2006/relationships/slide" Target="slides/slide33.xml"/><Relationship Id="rId79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2.xml"/><Relationship Id="rId48" Type="http://schemas.openxmlformats.org/officeDocument/2006/relationships/slide" Target="slides/slide7.xml"/><Relationship Id="rId56" Type="http://schemas.openxmlformats.org/officeDocument/2006/relationships/slide" Target="slides/slide15.xml"/><Relationship Id="rId64" Type="http://schemas.openxmlformats.org/officeDocument/2006/relationships/slide" Target="slides/slide23.xml"/><Relationship Id="rId69" Type="http://schemas.openxmlformats.org/officeDocument/2006/relationships/slide" Target="slides/slide28.xml"/><Relationship Id="rId77" Type="http://schemas.openxmlformats.org/officeDocument/2006/relationships/slide" Target="slides/slide3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0.xml"/><Relationship Id="rId72" Type="http://schemas.openxmlformats.org/officeDocument/2006/relationships/slide" Target="slides/slide31.xml"/><Relationship Id="rId80" Type="http://schemas.openxmlformats.org/officeDocument/2006/relationships/slide" Target="slides/slide39.xml"/><Relationship Id="rId85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5.xml"/><Relationship Id="rId59" Type="http://schemas.openxmlformats.org/officeDocument/2006/relationships/slide" Target="slides/slide18.xml"/><Relationship Id="rId67" Type="http://schemas.openxmlformats.org/officeDocument/2006/relationships/slide" Target="slides/slide26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13.xml"/><Relationship Id="rId62" Type="http://schemas.openxmlformats.org/officeDocument/2006/relationships/slide" Target="slides/slide21.xml"/><Relationship Id="rId70" Type="http://schemas.openxmlformats.org/officeDocument/2006/relationships/slide" Target="slides/slide29.xml"/><Relationship Id="rId75" Type="http://schemas.openxmlformats.org/officeDocument/2006/relationships/slide" Target="slides/slide34.xml"/><Relationship Id="rId83" Type="http://schemas.openxmlformats.org/officeDocument/2006/relationships/slide" Target="slides/slide4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8.xml"/><Relationship Id="rId57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3.xml"/><Relationship Id="rId52" Type="http://schemas.openxmlformats.org/officeDocument/2006/relationships/slide" Target="slides/slide11.xml"/><Relationship Id="rId60" Type="http://schemas.openxmlformats.org/officeDocument/2006/relationships/slide" Target="slides/slide19.xml"/><Relationship Id="rId65" Type="http://schemas.openxmlformats.org/officeDocument/2006/relationships/slide" Target="slides/slide24.xml"/><Relationship Id="rId73" Type="http://schemas.openxmlformats.org/officeDocument/2006/relationships/slide" Target="slides/slide32.xml"/><Relationship Id="rId78" Type="http://schemas.openxmlformats.org/officeDocument/2006/relationships/slide" Target="slides/slide37.xml"/><Relationship Id="rId81" Type="http://schemas.openxmlformats.org/officeDocument/2006/relationships/slide" Target="slides/slide40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9.xml"/><Relationship Id="rId55" Type="http://schemas.openxmlformats.org/officeDocument/2006/relationships/slide" Target="slides/slide14.xml"/><Relationship Id="rId76" Type="http://schemas.openxmlformats.org/officeDocument/2006/relationships/slide" Target="slides/slide3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4.xml"/><Relationship Id="rId66" Type="http://schemas.openxmlformats.org/officeDocument/2006/relationships/slide" Target="slides/slide2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20.xml"/><Relationship Id="rId82" Type="http://schemas.openxmlformats.org/officeDocument/2006/relationships/slide" Target="slides/slide41.xml"/><Relationship Id="rId19" Type="http://schemas.openxmlformats.org/officeDocument/2006/relationships/slideMaster" Target="slideMasters/slideMaster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343" cy="339990"/>
          </a:xfrm>
          <a:prstGeom prst="rect">
            <a:avLst/>
          </a:prstGeom>
        </p:spPr>
        <p:txBody>
          <a:bodyPr vert="horz" lIns="88340" tIns="44170" rIns="88340" bIns="4417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9774" y="1"/>
            <a:ext cx="4307343" cy="339990"/>
          </a:xfrm>
          <a:prstGeom prst="rect">
            <a:avLst/>
          </a:prstGeom>
        </p:spPr>
        <p:txBody>
          <a:bodyPr vert="horz" lIns="88340" tIns="44170" rIns="88340" bIns="44170" rtlCol="0"/>
          <a:lstStyle>
            <a:lvl1pPr algn="r">
              <a:defRPr sz="1200"/>
            </a:lvl1pPr>
          </a:lstStyle>
          <a:p>
            <a:fld id="{5DC630D1-6A09-422D-A598-364C42EE7ED0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66154"/>
            <a:ext cx="4307343" cy="339990"/>
          </a:xfrm>
          <a:prstGeom prst="rect">
            <a:avLst/>
          </a:prstGeom>
        </p:spPr>
        <p:txBody>
          <a:bodyPr vert="horz" lIns="88340" tIns="44170" rIns="88340" bIns="4417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9774" y="6466154"/>
            <a:ext cx="4307343" cy="339990"/>
          </a:xfrm>
          <a:prstGeom prst="rect">
            <a:avLst/>
          </a:prstGeom>
        </p:spPr>
        <p:txBody>
          <a:bodyPr vert="horz" lIns="88340" tIns="44170" rIns="88340" bIns="44170" rtlCol="0" anchor="b"/>
          <a:lstStyle>
            <a:lvl1pPr algn="r">
              <a:defRPr sz="1200"/>
            </a:lvl1pPr>
          </a:lstStyle>
          <a:p>
            <a:fld id="{DCD68D99-78BC-4EB7-957C-03A48C3BAA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283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7047" cy="34036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7" cy="34036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2AEB65F-2378-49C7-BD34-15FCF0CB6340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3934" y="3233420"/>
            <a:ext cx="7951470" cy="306324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65660"/>
            <a:ext cx="4307047" cy="34036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9992" y="6465660"/>
            <a:ext cx="4307047" cy="34036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E5FD570-A11D-423A-85CC-40B6BE36C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53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02" algn="l" defTabSz="9138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38" algn="l" defTabSz="9138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50" algn="l" defTabSz="9138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674" algn="l" defTabSz="9138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575" algn="l" defTabSz="9138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477" algn="l" defTabSz="9138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00" algn="l" defTabSz="9138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313" algn="l" defTabSz="9138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大家好，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我是西安研华嵌入式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的莹莹，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今天，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先由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我给大家介绍一下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WISE-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IoTSuite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在讲解过程中，大家如果有任何疑问或者需求都可以提出来。这边也都有相关专业成员回答大家。那我先开始介绍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是一款基于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浏览器的，使用简单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功能强大的企业级的远程设备及系统管理软件，可以远程对工业边缘设备进行应用部署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系统配置和状态监控等运维管理，可以实时监控设备软硬件运行状态，及时排查和解决各种软硬件异常，大幅提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运维效率，降低运维成本。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三大操作系统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862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下面我们通过一些目前</a:t>
            </a:r>
            <a:r>
              <a:rPr lang="en-US" altLang="zh-CN" dirty="0" err="1" smtClean="0"/>
              <a:t>AppHub</a:t>
            </a:r>
            <a:r>
              <a:rPr lang="zh-CN" altLang="en-US" dirty="0" smtClean="0"/>
              <a:t>已经实际投入使用的一些案例和场景，让大家有更直观的认识。</a:t>
            </a:r>
            <a:endParaRPr lang="en-US" altLang="zh-CN" dirty="0" smtClean="0"/>
          </a:p>
          <a:p>
            <a:r>
              <a:rPr lang="zh-CN" altLang="en-US" dirty="0" smtClean="0"/>
              <a:t>实际上，</a:t>
            </a:r>
            <a:r>
              <a:rPr lang="en-US" altLang="zh-CN" dirty="0" err="1" smtClean="0"/>
              <a:t>AppHub</a:t>
            </a:r>
            <a:r>
              <a:rPr lang="zh-CN" altLang="en-US" dirty="0" smtClean="0"/>
              <a:t>对场景是没有限制的，只要设备联网，且装有操作系统，基本上，所有场景下的边缘设备以及边缘设备的子设备，都可以使用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进行远程运维管理，并对相应数据和状态进行监控。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66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itchFamily="34" charset="0"/>
              </a:rPr>
              <a:t>第一个案例呢，是</a:t>
            </a:r>
            <a:r>
              <a:rPr lang="en-US" altLang="zh-CN" dirty="0" err="1" smtClean="0">
                <a:latin typeface="Arial" pitchFamily="34" charset="0"/>
              </a:rPr>
              <a:t>AppHub</a:t>
            </a:r>
            <a:r>
              <a:rPr lang="zh-CN" altLang="en-US" dirty="0" smtClean="0">
                <a:latin typeface="Arial" pitchFamily="34" charset="0"/>
              </a:rPr>
              <a:t>实现医院设备的远程运维管理的案例。我们都知道医院有非常多的各种医疗设备，分布在不同的大楼、科室和病房，数量众多而且比较复杂，对于医院的运维人员来说，如果没有一套工具的话，整体工作是相当有辛苦和有挑战的。针对设备数量多且分散、而且平台不一致的情况</a:t>
            </a:r>
            <a:r>
              <a:rPr lang="en-US" altLang="zh-CN" dirty="0" err="1" smtClean="0">
                <a:latin typeface="Arial" pitchFamily="34" charset="0"/>
              </a:rPr>
              <a:t>apphub</a:t>
            </a:r>
            <a:r>
              <a:rPr lang="zh-CN" altLang="en-US" dirty="0" smtClean="0">
                <a:latin typeface="Arial" pitchFamily="34" charset="0"/>
              </a:rPr>
              <a:t>刚好可以很好的解决，尤其是一些检查仪器平时运行状态能够实时掌握，同时对设备的一些监控数据设置有效阈值后，可以发出预测性的告警，以免在紧急情况下突然出现设备故障导致的医疗事故。有些重症病房或者无毒病房，一般人是进不去的，尤其是当下新冠疫情，运维人员有时也不被允许进入病房或者科室的，当软件需要更新或者出现故障的时候，运维人员就可以通过远程桌面或者查看远程日志定位问题，通过远程更新部署或者远程控制来解决问题，非常的方便。</a:t>
            </a:r>
            <a:endParaRPr lang="zh-TW" altLang="en-US" dirty="0">
              <a:latin typeface="Arial" pitchFamily="34" charset="0"/>
            </a:endParaRPr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marL="0" marR="0" lvl="0" indent="0" algn="r" defTabSz="990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23CB06-65C3-4F58-9220-A530E0B00C36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新細明體" pitchFamily="18" charset="-120"/>
                <a:cs typeface="+mn-cs"/>
              </a:rPr>
              <a:pPr marL="0" marR="0" lvl="0" indent="0" algn="r" defTabSz="990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itchFamily="18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671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目前，有多个客户在试用我们的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解决方案，台北有几家医院实际导入了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大大提升了对边缘设备的运维效率，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目前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反馈非常好。</a:t>
            </a:r>
          </a:p>
          <a:p>
            <a:endParaRPr lang="zh-CN" altLang="en-US" dirty="0">
              <a:ea typeface="Noto Sans S Chinese Regular" panose="020B05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FD570-A11D-423A-85CC-40B6BE36CAA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87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itchFamily="34" charset="0"/>
              </a:rPr>
              <a:t>第二个场景呢，是协助行业应用开发商 快速分发部署软件。在工业解决方案中，有很多行业应用是部署在边缘设备上的，而且通常这些行业应用会有更新迭代的需求。当行业应用开发厂商在发布新版本时，需要能够及时通知相关应用的订阅客户，并能够快速地进行分发，让行业客户方便快速地将新版方案更新导入到实际的案场。</a:t>
            </a:r>
            <a:endParaRPr lang="en-US" altLang="zh-CN" dirty="0" smtClean="0">
              <a:latin typeface="Arial" pitchFamily="34" charset="0"/>
            </a:endParaRPr>
          </a:p>
          <a:p>
            <a:r>
              <a:rPr lang="en-US" altLang="zh-CN" dirty="0" err="1" smtClean="0">
                <a:latin typeface="Arial" pitchFamily="34" charset="0"/>
              </a:rPr>
              <a:t>AppHub</a:t>
            </a:r>
            <a:r>
              <a:rPr lang="zh-CN" altLang="en-US" dirty="0" smtClean="0">
                <a:latin typeface="Arial" pitchFamily="34" charset="0"/>
              </a:rPr>
              <a:t>自带的软件仓库，具有管理发布软件、并自动通知已经注册的相关订阅者的功能，同时客户案场也使用</a:t>
            </a:r>
            <a:r>
              <a:rPr lang="en-US" altLang="zh-CN" dirty="0" err="1" smtClean="0">
                <a:latin typeface="Arial" pitchFamily="34" charset="0"/>
              </a:rPr>
              <a:t>AppHub</a:t>
            </a:r>
            <a:r>
              <a:rPr lang="zh-CN" altLang="en-US" dirty="0" smtClean="0">
                <a:latin typeface="Arial" pitchFamily="34" charset="0"/>
              </a:rPr>
              <a:t>方案管理设备，客户安装的</a:t>
            </a:r>
            <a:r>
              <a:rPr lang="en-US" altLang="zh-CN" dirty="0" err="1" smtClean="0">
                <a:latin typeface="Arial" pitchFamily="34" charset="0"/>
              </a:rPr>
              <a:t>AppHub</a:t>
            </a:r>
            <a:r>
              <a:rPr lang="zh-CN" altLang="en-US" dirty="0" smtClean="0">
                <a:latin typeface="Arial" pitchFamily="34" charset="0"/>
              </a:rPr>
              <a:t>就可以直接连线到行业应用厂商的</a:t>
            </a:r>
            <a:r>
              <a:rPr lang="en-US" altLang="zh-CN" dirty="0" err="1" smtClean="0">
                <a:latin typeface="Arial" pitchFamily="34" charset="0"/>
              </a:rPr>
              <a:t>AppHub</a:t>
            </a:r>
            <a:r>
              <a:rPr lang="en-US" altLang="zh-CN" dirty="0" smtClean="0">
                <a:latin typeface="Arial" pitchFamily="34" charset="0"/>
              </a:rPr>
              <a:t> Repo</a:t>
            </a:r>
            <a:r>
              <a:rPr lang="zh-CN" altLang="en-US" dirty="0" smtClean="0">
                <a:latin typeface="Arial" pitchFamily="34" charset="0"/>
              </a:rPr>
              <a:t>，将厂商发布的新应用同步下来，然后部署到自己案场的设备上。</a:t>
            </a:r>
          </a:p>
          <a:p>
            <a:endParaRPr lang="zh-TW" altLang="en-US" dirty="0">
              <a:latin typeface="Arial" pitchFamily="34" charset="0"/>
            </a:endParaRPr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marL="0" marR="0" lvl="0" indent="0" algn="r" defTabSz="990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23CB06-65C3-4F58-9220-A530E0B00C36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新細明體" pitchFamily="18" charset="-120"/>
                <a:cs typeface="+mn-cs"/>
              </a:rPr>
              <a:pPr marL="0" marR="0" lvl="0" indent="0" algn="r" defTabSz="990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itchFamily="18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010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目前有个垂直行业的应用开发团队整合了我们的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产品，他们售卖行业应用给行业客户，行业应用就是运行在边缘设备上的，所以，他们的客户就有边缘设备的管理需求，比如监控设备的状态，更新软件等等。行业应用的开发团队也有一个需求，就是当行业应用有更新版本的时候，如何将新的版本发布给他们的客户，让他们的客户可以方便的进行更新。</a:t>
            </a:r>
            <a:endParaRPr lang="en-US" altLang="zh-CN" dirty="0" smtClean="0"/>
          </a:p>
          <a:p>
            <a:r>
              <a:rPr lang="zh-CN" altLang="en-US" dirty="0" smtClean="0"/>
              <a:t>采用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方案，行业应用的开发团队在云端部署了</a:t>
            </a:r>
            <a:r>
              <a:rPr lang="en-US" altLang="zh-CN" dirty="0" smtClean="0"/>
              <a:t>AppHub Repo</a:t>
            </a:r>
            <a:r>
              <a:rPr lang="zh-CN" altLang="en-US" dirty="0" smtClean="0"/>
              <a:t>，这是一个公开的</a:t>
            </a:r>
            <a:r>
              <a:rPr lang="en-US" altLang="zh-CN" dirty="0" smtClean="0"/>
              <a:t>Repo</a:t>
            </a:r>
            <a:r>
              <a:rPr lang="zh-CN" altLang="en-US" dirty="0" smtClean="0"/>
              <a:t>，每当有新版本的时候，他们就会发布到这个云端的</a:t>
            </a:r>
            <a:r>
              <a:rPr lang="en-US" altLang="zh-CN" dirty="0" smtClean="0"/>
              <a:t>Repo</a:t>
            </a:r>
            <a:r>
              <a:rPr lang="zh-CN" altLang="en-US" dirty="0" smtClean="0"/>
              <a:t>上。他们的客户就会收到有更新的通知。这些行业应用的客户，在工业现场也部署了</a:t>
            </a:r>
            <a:r>
              <a:rPr lang="en-US" altLang="zh-CN" dirty="0" smtClean="0"/>
              <a:t>AppHub(</a:t>
            </a:r>
            <a:r>
              <a:rPr lang="zh-CN" altLang="en-US" dirty="0" smtClean="0"/>
              <a:t>不过已经和行业应用进行了集成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，通过工业现场的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，将云端的新版同步到本地的</a:t>
            </a:r>
            <a:r>
              <a:rPr lang="en-US" altLang="zh-CN" dirty="0" err="1" smtClean="0"/>
              <a:t>AppHub</a:t>
            </a:r>
            <a:r>
              <a:rPr lang="en-US" altLang="zh-CN" dirty="0" smtClean="0"/>
              <a:t> repo</a:t>
            </a:r>
            <a:r>
              <a:rPr lang="zh-CN" altLang="en-US" dirty="0" smtClean="0"/>
              <a:t>仓库，再通过本地的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部署到边缘设备上，实现了新版本的更新，另外，有些工业现场是无法连接外网的，自然也无法连接到云端的</a:t>
            </a:r>
            <a:r>
              <a:rPr lang="en-US" altLang="zh-CN" dirty="0" smtClean="0"/>
              <a:t>Repo</a:t>
            </a:r>
            <a:r>
              <a:rPr lang="zh-CN" altLang="en-US" dirty="0" smtClean="0"/>
              <a:t>，这时，可以有运维管理人员直接从云端</a:t>
            </a:r>
            <a:r>
              <a:rPr lang="en-US" altLang="zh-CN" dirty="0" smtClean="0"/>
              <a:t>Repo</a:t>
            </a:r>
            <a:r>
              <a:rPr lang="zh-CN" altLang="en-US" dirty="0" smtClean="0"/>
              <a:t>下载新的行业应用，在上传到本地的</a:t>
            </a:r>
            <a:r>
              <a:rPr lang="en-US" altLang="zh-CN" dirty="0" smtClean="0"/>
              <a:t>Repo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这些功能，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都已经进行了实现，这个行业应用的开发团队就采用了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方案，并和行业应用进行了高度整合。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074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rPr>
              <a:t>工业</a:t>
            </a:r>
            <a:r>
              <a:rPr lang="en-US" altLang="zh-CN" sz="1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rPr>
              <a:t>Android</a:t>
            </a:r>
            <a:r>
              <a:rPr lang="zh-CN" altLang="en-US" sz="1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rPr>
              <a:t>，运行在工业环境下，承担重要的工作任务，存储重要的工作数据。有的时候我们需要对这些设备做统一管理和安全设定，以避免减少安全隐患，比如不能所以操控面板，不能随意删除应用，或者不能泄漏数据比如截图、数据拷贝等，禁用蓝牙、技术人员不能通过</a:t>
            </a:r>
            <a:r>
              <a:rPr lang="en-US" altLang="zh-CN" sz="1200" kern="1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rPr>
              <a:t>adb</a:t>
            </a:r>
            <a:r>
              <a:rPr lang="zh-CN" altLang="en-US" sz="1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rPr>
              <a:t>随意控制设备，不能切换网络连接不安全的</a:t>
            </a:r>
            <a:r>
              <a:rPr lang="en-US" altLang="zh-CN" sz="1200" kern="1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rPr>
              <a:t>WiFi</a:t>
            </a:r>
            <a:r>
              <a:rPr lang="zh-CN" altLang="en-US" sz="1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rPr>
              <a:t>等等。</a:t>
            </a:r>
            <a:endParaRPr lang="zh-TW" altLang="en-US" dirty="0">
              <a:latin typeface="Arial" pitchFamily="34" charset="0"/>
            </a:endParaRPr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marL="0" marR="0" lvl="0" indent="0" algn="r" defTabSz="990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23CB06-65C3-4F58-9220-A530E0B00C36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新細明體" pitchFamily="18" charset="-120"/>
                <a:cs typeface="+mn-cs"/>
              </a:rPr>
              <a:pPr marL="0" marR="0" lvl="0" indent="0" algn="r" defTabSz="990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itchFamily="18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806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针对类似这样的安全需求和背景，我们实现了</a:t>
            </a:r>
            <a:r>
              <a:rPr lang="en-US" altLang="zh-CN" dirty="0" smtClean="0"/>
              <a:t>Google AER</a:t>
            </a:r>
            <a:r>
              <a:rPr lang="zh-CN" altLang="en-US" dirty="0" smtClean="0"/>
              <a:t>中的一些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安全配置，让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系统更加安全可靠，服务企业级应用。例如一些</a:t>
            </a:r>
            <a:r>
              <a:rPr lang="en-US" altLang="zh-CN" dirty="0" smtClean="0"/>
              <a:t>POS</a:t>
            </a:r>
            <a:r>
              <a:rPr lang="zh-CN" altLang="en-US" dirty="0" smtClean="0"/>
              <a:t>机上、自助服务机、智能购物车、数位看板等上面，采用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进行设定，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设备无需通过</a:t>
            </a:r>
            <a:r>
              <a:rPr lang="en-US" altLang="zh-CN" dirty="0" smtClean="0"/>
              <a:t>google</a:t>
            </a:r>
            <a:r>
              <a:rPr lang="en-US" altLang="zh-CN" baseline="0" dirty="0" smtClean="0"/>
              <a:t> GMS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AER</a:t>
            </a:r>
            <a:r>
              <a:rPr lang="zh-CN" altLang="en-US" baseline="0" dirty="0" smtClean="0"/>
              <a:t>认证。但可以同样实现大部分</a:t>
            </a:r>
            <a:r>
              <a:rPr lang="en-US" altLang="zh-CN" baseline="0" dirty="0" smtClean="0"/>
              <a:t>AER</a:t>
            </a:r>
            <a:r>
              <a:rPr lang="zh-CN" altLang="en-US" baseline="0" dirty="0" smtClean="0"/>
              <a:t>的安全配置管理。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265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Arial" pitchFamily="34" charset="0"/>
              </a:rPr>
              <a:t>下面这个是</a:t>
            </a:r>
            <a:r>
              <a:rPr lang="en-US" altLang="zh-CN" dirty="0" err="1" smtClean="0">
                <a:latin typeface="Arial" pitchFamily="34" charset="0"/>
              </a:rPr>
              <a:t>AppHub</a:t>
            </a:r>
            <a:r>
              <a:rPr lang="zh-CN" altLang="en-US" dirty="0" smtClean="0">
                <a:latin typeface="Arial" pitchFamily="34" charset="0"/>
              </a:rPr>
              <a:t>在工业数据接入和监控方面的场景。工业设备非常复杂平台各异，同时也会有不同的协议，如何对各种数据进行统一接入和管理，在复杂的工业场景下，如果能够低代码或者无代码方式的快速集成，也是在当今数位转型浪潮下，有非常多的需求。</a:t>
            </a:r>
            <a:r>
              <a:rPr lang="en-US" altLang="zh-CN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rPr>
              <a:t>AppHub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rPr>
              <a:t>可以方便快速一键部署，支持公有云，私有云，本地服务等多种部署方式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cs"/>
              <a:sym typeface="Arial"/>
            </a:endParaRP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rPr>
              <a:t>，可以自定义异常事件，实现异常实时告警通知，并能够通过自定义规则，实现异常情况的联动。采用无代码方式非常容易上手并进行快速的整合和集成。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cs"/>
              <a:sym typeface="Arial"/>
            </a:endParaRPr>
          </a:p>
          <a:p>
            <a:endParaRPr lang="zh-TW" altLang="en-US" dirty="0">
              <a:latin typeface="Arial" pitchFamily="34" charset="0"/>
            </a:endParaRPr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defTabSz="990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algn="r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marL="0" marR="0" lvl="0" indent="0" algn="r" defTabSz="990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23CB06-65C3-4F58-9220-A530E0B00C36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新細明體" pitchFamily="18" charset="-120"/>
                <a:cs typeface="+mn-cs"/>
              </a:rPr>
              <a:pPr marL="0" marR="0" lvl="0" indent="0" algn="r" defTabSz="990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itchFamily="18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92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机房环境和设备监控的场景，不仅可以对服务本身进行监控，还可以对机房的其他设施，比如</a:t>
            </a:r>
            <a:r>
              <a:rPr lang="en-US" altLang="zh-CN" dirty="0" smtClean="0"/>
              <a:t>UPS</a:t>
            </a:r>
            <a:r>
              <a:rPr lang="zh-CN" altLang="en-US" dirty="0" smtClean="0"/>
              <a:t>，温湿度，空调，门禁等，或者通过</a:t>
            </a:r>
            <a:r>
              <a:rPr lang="en-US" altLang="zh-CN" dirty="0" err="1" smtClean="0"/>
              <a:t>snmp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modbus</a:t>
            </a:r>
            <a:r>
              <a:rPr lang="zh-CN" altLang="en-US" dirty="0" smtClean="0"/>
              <a:t>等协议接入的其他模块设备进行监控，并对异常事件进行告警。通过邮件、</a:t>
            </a:r>
            <a:r>
              <a:rPr lang="en-US" altLang="zh-CN" dirty="0" smtClean="0"/>
              <a:t>web</a:t>
            </a:r>
            <a:r>
              <a:rPr lang="zh-CN" altLang="en-US" dirty="0" smtClean="0"/>
              <a:t>、手机等多种方式通知，</a:t>
            </a:r>
            <a:endParaRPr lang="en-US" altLang="zh-CN" dirty="0" smtClean="0"/>
          </a:p>
          <a:p>
            <a:r>
              <a:rPr lang="zh-CN" altLang="en-US" dirty="0" smtClean="0"/>
              <a:t>那么当</a:t>
            </a:r>
            <a:r>
              <a:rPr lang="en-US" altLang="zh-CN" dirty="0" smtClean="0"/>
              <a:t>IT</a:t>
            </a:r>
            <a:r>
              <a:rPr lang="zh-CN" altLang="en-US" dirty="0" smtClean="0"/>
              <a:t>人员收到报警的时候可以通过</a:t>
            </a:r>
            <a:r>
              <a:rPr lang="en-US" altLang="zh-CN" dirty="0" err="1" smtClean="0"/>
              <a:t>AppHub</a:t>
            </a:r>
            <a:r>
              <a:rPr lang="zh-CN" altLang="en-US" dirty="0" smtClean="0"/>
              <a:t>及时远程控制和维护。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76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还有一个实际场景就是智能水阀监控管理，客户通过安装</a:t>
            </a:r>
            <a:r>
              <a:rPr lang="en-US" altLang="zh-CN" dirty="0" err="1" smtClean="0"/>
              <a:t>apphub</a:t>
            </a:r>
            <a:r>
              <a:rPr lang="en-US" altLang="zh-CN" dirty="0" smtClean="0"/>
              <a:t> agent</a:t>
            </a:r>
            <a:r>
              <a:rPr lang="zh-CN" altLang="en-US" dirty="0" smtClean="0"/>
              <a:t>到他们的网关设备上，然后采集水阀的一些具体数据，例如电机电流电压、水位高度、阀门状态等。设置有效的阈值和规则联动后，通过自定义的事件和看板后，就可以实时远程监控</a:t>
            </a:r>
            <a:endParaRPr lang="en-US" altLang="zh-CN" dirty="0" smtClean="0"/>
          </a:p>
          <a:p>
            <a:r>
              <a:rPr lang="zh-CN" altLang="en-US" dirty="0" smtClean="0"/>
              <a:t>总的来说就是，</a:t>
            </a:r>
            <a:r>
              <a:rPr lang="en-US" altLang="zh-CN" dirty="0" err="1" smtClean="0"/>
              <a:t>AppHub</a:t>
            </a:r>
            <a:r>
              <a:rPr lang="zh-CN" altLang="en-US" dirty="0" smtClean="0"/>
              <a:t>采集工业现场数据，并在边缘端进行监控和分析判断，相关数据和异常事件可以上报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，进行展示或告警，对于工业现场数据，可以通过无代码方式进行接入和监控。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以上就是一些场景的举例。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49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物联网时代，边缘计算已成为各种物联网解决方案中最为重要的组成部分，比如我们身边能够看到的各种自助终端，数位广告机，车载设备，或者是工业现场各种控制系统，电力能源等各种行业等等，都存在大量的边缘设备，这些边缘设备通常都是直接部署工业现场或者不同的场域，而且通常数量众多，无人值守，系统和应用也多种多样，并需要长期不间断持续工作，如何高效的对这些边缘设备进行应用部署升级，实时监控等运维管理，是必须要面对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具有挑战性的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问题。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FD570-A11D-423A-85CC-40B6BE36CAA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781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我们已经有验证过很多研华的边缘设备，包括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系统，并且也包括各种</a:t>
            </a:r>
            <a:r>
              <a:rPr lang="en-US" altLang="zh-CN" dirty="0" smtClean="0"/>
              <a:t>X86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ARM</a:t>
            </a:r>
            <a:r>
              <a:rPr lang="zh-CN" altLang="en-US" dirty="0" smtClean="0"/>
              <a:t>平台，支持覆盖相当全面。</a:t>
            </a:r>
            <a:endParaRPr lang="en-US" altLang="zh-CN" dirty="0" smtClean="0"/>
          </a:p>
          <a:p>
            <a:r>
              <a:rPr lang="zh-CN" altLang="en-US" dirty="0" smtClean="0"/>
              <a:t>如果你有设备需要支持，可以联系我们进行测试认证。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13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 Server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 Edge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两部分，运行环境所需资源见上图。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整体的介绍已经结束，下面我们会直接通过页面操作进一步了解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不知道大家有什么疑问或者建议的没，或者有比较感兴趣的点我没有讲清楚的，非常欢迎提出来。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FD570-A11D-423A-85CC-40B6BE36CAA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920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大家好，今天，我给大家介绍一下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WISE-PaaS/AppHub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解决方案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是一款基于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浏览器的，使用简单且功能强大的企业级的远程设备及系统管理软件，可以远程对工业边缘设备进行应用部署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系统配置和状态监控等运维管理，可以实时监控设备软硬件运行状态，及时排查和解决各种软硬件异常，大幅提供运维效率，降低运维成本。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系统的边缘的设备。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418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79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670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即使有集中式的运维管理软件，运维管理人员也无法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TW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小时盯着这个总览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页面或者消息通知</a:t>
            </a:r>
            <a:r>
              <a:rPr lang="zh-TW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页面，所以我们开发了一个手机端的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应用（即之前扫码使用的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EI-Link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应用）</a:t>
            </a:r>
            <a:r>
              <a:rPr lang="zh-TW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EI-Link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除了扫码部署功能外，还</a:t>
            </a:r>
            <a:r>
              <a:rPr lang="zh-TW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可以实时接收上报的消息，这样，运维人员通过查看手机，就可以实时掌控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</a:t>
            </a:r>
            <a:r>
              <a:rPr lang="zh-TW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设备的运行情况，如果出现异常，就可以立刻登录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网页</a:t>
            </a:r>
            <a:r>
              <a:rPr lang="zh-TW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来详细查看和定位问题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，及时排除故障。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FD570-A11D-423A-85CC-40B6BE36CAA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65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1925" y="511175"/>
            <a:ext cx="4535488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2" name="Google Shape;1562;p21:notes"/>
          <p:cNvSpPr txBox="1">
            <a:spLocks noGrp="1"/>
          </p:cNvSpPr>
          <p:nvPr>
            <p:ph type="body" idx="1"/>
          </p:nvPr>
        </p:nvSpPr>
        <p:spPr>
          <a:xfrm>
            <a:off x="993934" y="3233420"/>
            <a:ext cx="795147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3" name="Google Shape;1563;p21:notes"/>
          <p:cNvSpPr txBox="1">
            <a:spLocks noGrp="1"/>
          </p:cNvSpPr>
          <p:nvPr>
            <p:ph type="sldNum" idx="12"/>
          </p:nvPr>
        </p:nvSpPr>
        <p:spPr>
          <a:xfrm>
            <a:off x="5629992" y="6465660"/>
            <a:ext cx="4307047" cy="3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119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不同客户，不同场景，需要的安装方式也不一样，比如，有些客户希望部署到研华的</a:t>
            </a:r>
            <a:r>
              <a:rPr lang="en-US" altLang="zh-CN" dirty="0" smtClean="0"/>
              <a:t>WISE-PaaS</a:t>
            </a:r>
            <a:r>
              <a:rPr lang="zh-CN" altLang="en-US" dirty="0" smtClean="0"/>
              <a:t>公有云，有些客户希望部署到阿里云，微软云等共有云，还有一些客户希望部署在私有云，或者本地的服务上。而且即使是相似的部署需求，情况也还有很大不同，比如有些客户，虽然都希望部署在本地的服务器上，但情况还是非常不同，有些客户希望部署在一个新的</a:t>
            </a:r>
            <a:r>
              <a:rPr lang="en-US" altLang="zh-CN" dirty="0" smtClean="0"/>
              <a:t>VM</a:t>
            </a:r>
            <a:r>
              <a:rPr lang="zh-CN" altLang="en-US" dirty="0" smtClean="0"/>
              <a:t>中，有些客户希望部署在已有的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系统上，并且要个其他原有应用共存。</a:t>
            </a:r>
            <a:endParaRPr lang="en-US" altLang="zh-CN" dirty="0" smtClean="0"/>
          </a:p>
          <a:p>
            <a:r>
              <a:rPr lang="zh-CN" altLang="en-US" dirty="0" smtClean="0"/>
              <a:t>所以，针对不同客户的部署需求，我们提供了多种部署方式，基本上可以满足当下各种部署需求，如有任何疑问，请随时联系我们咨询。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44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703513" y="511175"/>
            <a:ext cx="4532312" cy="25511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我们先从需求层面来看，到底有哪些需求需要被满足，哪些痛点需要被解决？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如何确保这些设备时刻在正常工作？当出现问题时，管理人员如何能够第一时间获得通知，并快速定位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查，及时解决问题？如何更新远程设备中的应用和系统，如何根据需要动态的修改系统的配置等等？在整个运维过程中都非常重要的，另外，如何确保远程设备的应用安全，并且能够实时采集设备数据，查看设备的运行状态，对于行业应用解决方案，也是必须的。所以如果没有一个集中式，安全高效的远程运维管理平台，运维管理人员就很难实时掌控每台设备的运行情况，在需要进行更新时，更是不得不亲临每个现场，逐一的对每一台设备进行手动操作维护，这将是非常繁杂和低效的，而且会大大增加运维的成本，应该说这样的方式，在物联网时代是不能被接受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或渐渐被淘汰的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方案的目标，就是要解决这些运维痛点，让运维人员可以实时监控分布在不同地点，不同场域的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Linux,windows,Android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设备的运行状态，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以及这些设备下挂载的子设备模块的状态，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并能方便的对这些设备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或者模块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进行远程更新管理和监控等操作。事实上，针对上述的需求和痛点，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有非常完善的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方案，可以满足不同场景的需求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FD570-A11D-423A-85CC-40B6BE36CAA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555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接下来，我们来看一下，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有哪些特性和优势，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解决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刚刚提到的众多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痛点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满足需求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的同时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，以达到对边缘设备运维管理的省力，省时，省钱。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要实现集中式的远程边缘设备的管理，首先，就是要建立服务器环境，并进行边缘设备的注册和连接，这部分，我们有其他的视频，专门详细来讲解如何搭建环境。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我们这里先来看一下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功能，特性和优势：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首先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刚刚也提到，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可以支持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windows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Linux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Android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三种系统，这也是目前边缘设备上最常用的是三种操作系统。采用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一套系统，就可以管理这三种系统。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从功能方面来讲，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主要包括两大部分功能：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远程软件的部署和更新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设备和系统运行状态的实时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远程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监控管理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对于远程软件的部署和更新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：</a:t>
            </a:r>
            <a:endParaRPr lang="zh-CN" altLang="zh-CN" sz="1200" b="1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我们提供了全方位的支持，比如，既可以支持应用程序的部署更新，也可以支持操作系统的更新，对于上传和下载，提供了断点续传机制，确保了部署的稳定性，对于已经部署在设备上的软件，我们可以进行专业管理和控制，可以远程启动，关闭应用，卸载应用。在部署操作上，我们支持分组批量操作，一键多任务工单部署，服务器推送更新或者设备主动更新等多种方式，并支持多种格式的安装包，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windows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下的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EXE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安装包，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zip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压缩包，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Linux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下的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deb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包，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tar.gz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压缩包，甚至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docker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镜像，以及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android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系统的标准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都可以支持远程部署和更新。后面，我们会结合实际操作的方式，再详细讲解。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对于实时监控管理：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我们可以监控设备的连线状态，软件，硬件的运行状态，当出现问题和错误时，可以实时上报警告，并通知到服务器网页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前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端，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以及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用户的手机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或者邮箱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，运维人员可以通过上报的消息，快速排查和定位问题，并通过远程桌面，远程控制设备，快速远程解决问题，同时通过远程控制功能，也可以对系统进行远程配置管理等日常运维操作。针对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Linux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Windows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系统，还特别支持了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docker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容器的应用的监控和管理，除了可以远程部署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docker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容器，还可以对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docker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容器的运行状态进行监控和管理，甚至对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dokcer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内部应用的状态进行监控和管理</a:t>
            </a:r>
          </a:p>
          <a:p>
            <a:endParaRPr lang="zh-CN" altLang="en-US" dirty="0">
              <a:ea typeface="Noto Sans S Chinese Regular" panose="020B05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FD570-A11D-423A-85CC-40B6BE36CAA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259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对比是否采用运维管理系统，我们可以看到，使用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设备运维管理系统，可以大大提高效率，节约费用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39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这里从一个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管理人员的角度来看</a:t>
            </a:r>
            <a:r>
              <a:rPr lang="en-US" altLang="zh-CN" dirty="0" smtClean="0"/>
              <a:t>AppHub</a:t>
            </a:r>
            <a:r>
              <a:rPr lang="zh-CN" altLang="en-US" dirty="0" smtClean="0"/>
              <a:t>的功能和作用，</a:t>
            </a:r>
            <a:r>
              <a:rPr lang="en-US" altLang="zh-CN" dirty="0" smtClean="0"/>
              <a:t>IT</a:t>
            </a:r>
            <a:r>
              <a:rPr lang="zh-CN" altLang="en-US" dirty="0" smtClean="0"/>
              <a:t>管理人员的工作，主要就是两大块，日常正常运维管理以及当发生异常时，快速处理异常。本页针对这两个需求，展示了最核心的相关页面和功能。</a:t>
            </a:r>
            <a:endParaRPr lang="en-US" altLang="zh-CN" dirty="0" smtClean="0"/>
          </a:p>
          <a:p>
            <a:r>
              <a:rPr lang="zh-CN" altLang="en-US" dirty="0" smtClean="0"/>
              <a:t>例如，当边缘设备有异常发出警告的时候，管理人员通过手机接收到通知，然后他就可以登录到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页面查看详细内容并定位异常，然后通过远程桌面或者远程终端登录到边缘设备直接解决问题，或者通过我们其他远程控制功能直接解决问题。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748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接下来，我们再来看一下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的总体软件架构。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客户端，就是研华的的各种设备，比如工控机，网关，边缘控制器，工业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HMI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ARM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设备等等，只要是运行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window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Linux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或者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Android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系统，就可以通过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管理，当然，如果从技术角度讲，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甚至也可以支持非研华的设备。在设备上，需要安装我们的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客户端。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在服务器端，我们采用的前后端分离的架构，首先用户访问可以通过浏览访问，无需安装任何其他软件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，也通过通过手机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实时接收设备总览状态和报警通知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。服务器后台采用微服务架构，可以部署在公有云，如研华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工业云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，阿里云，微软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Azure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云等，另外也支持部署在私有云，企业内部私有服务器上，也都是可以的。服务器的微服务提供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restful API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 AppHub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的前端，就是通过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Restful API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和后台进行交互的，所以理论上，如何客户想要整合这些功能到他们的行业解决方案中，也是可以的。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当设备端和服务器进行连接后，服务器就可以通过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Mqtt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消息来跟设备进行沟通，可以对设备进行控制，也可以采集设备上的各种数据，从而实现整个设备和系统的监控管理。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在边缘设备，通常还有连接各种子设备，采集模块，这些外设通常通过工业协议或者专有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SDK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和边缘设备进行通信，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AppHub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支持通过插件、无代码方式将这些模块的数据接入进来，并可以对这些模块的数据进行采集，监控，告警，同时也可以对这些模块进行反向控制。目前已内置支持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Modbus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SNMP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Restful,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 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脚本等方式对接，其他如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OPC UA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SUSI SDK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，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S7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Noto Sans S Chinese Regular" panose="020B0500000000000000" pitchFamily="34" charset="-122"/>
                <a:cs typeface="+mn-cs"/>
              </a:rPr>
              <a:t>等对接协议，正在开发中。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Noto Sans S Chinese Regular" panose="020B0500000000000000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08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pPr marL="0" marR="0" lvl="0" indent="0" algn="r" defTabSz="908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872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这里我们再说一下</a:t>
            </a:r>
            <a:r>
              <a:rPr lang="en-US" altLang="zh-CN" dirty="0" err="1" smtClean="0"/>
              <a:t>AppHub</a:t>
            </a:r>
            <a:r>
              <a:rPr lang="zh-CN" altLang="en-US" dirty="0" smtClean="0"/>
              <a:t>通过无代码的方式扩展数据监控的新功能。采集工业现场的数据，比如传感器，子设备等，然后对这些采集的数据进行监控，并且对这些采集的监控数据可以条件设置，当满足条件时，会触发事件，这些都是在边缘端判断的，所以相当于对边缘数据有采集，过滤的作用，当事件被触发后，事件会上报服务器，服务器可以针对事件进行告警通知，或者通过规则连动触发一些相应的动作，比如重启等等 ，或者数据和事件的转发，同时，针对采集的数据，也可以通过</a:t>
            </a:r>
            <a:r>
              <a:rPr lang="en-US" altLang="zh-CN" dirty="0" smtClean="0"/>
              <a:t>dashboard</a:t>
            </a:r>
            <a:r>
              <a:rPr lang="zh-CN" altLang="en-US" dirty="0" smtClean="0"/>
              <a:t>进行进行自定义的展示。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81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针对刚刚所讲内容，我们这里罗列了一些</a:t>
            </a:r>
            <a:r>
              <a:rPr lang="en-US" altLang="zh-CN" dirty="0" err="1" smtClean="0"/>
              <a:t>AppHub</a:t>
            </a:r>
            <a:r>
              <a:rPr lang="zh-CN" altLang="en-US" dirty="0" smtClean="0"/>
              <a:t>的主要具体功能点，涉及软件部署、系统升级、远程控制、设备监控、数据监控等</a:t>
            </a:r>
            <a:endParaRPr lang="en-US" altLang="zh-CN" dirty="0" smtClean="0"/>
          </a:p>
          <a:p>
            <a:r>
              <a:rPr lang="zh-CN" altLang="en-US" strike="sngStrike" dirty="0" smtClean="0"/>
              <a:t>例如软件部署、容器部署、固件升级、远程桌面、远程终端控制、日志获取，以及系统的安全设定、黑白名单、</a:t>
            </a:r>
            <a:r>
              <a:rPr lang="en-US" altLang="zh-CN" strike="sngStrike" dirty="0" smtClean="0"/>
              <a:t>kiosk</a:t>
            </a:r>
            <a:r>
              <a:rPr lang="zh-CN" altLang="en-US" strike="sngStrike" dirty="0" smtClean="0"/>
              <a:t>模式。</a:t>
            </a:r>
            <a:endParaRPr lang="en-US" altLang="zh-CN" strike="sngStrike" dirty="0" smtClean="0"/>
          </a:p>
          <a:p>
            <a:r>
              <a:rPr lang="zh-CN" altLang="en-US" strike="sngStrike" dirty="0" smtClean="0"/>
              <a:t>还有设备状态、软件运行状态、边缘容器等的监控、还有就是远程控制定时开关架、背光音量等的设定。还有就是数据采集监控、异常告警、规则连动等方面的具体功能。</a:t>
            </a:r>
            <a:endParaRPr lang="en-US" altLang="zh-CN" strike="sngStrike" dirty="0" smtClean="0"/>
          </a:p>
          <a:p>
            <a:r>
              <a:rPr lang="zh-CN" altLang="en-US" dirty="0" smtClean="0"/>
              <a:t>不知道大家有什么疑问或者遇到的具体需求没？</a:t>
            </a:r>
            <a:endParaRPr lang="en-US" altLang="zh-CN" dirty="0" smtClean="0"/>
          </a:p>
          <a:p>
            <a:r>
              <a:rPr lang="zh-CN" altLang="en-US" dirty="0" smtClean="0"/>
              <a:t>如果暂时没有，那我就继续了。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D570-A11D-423A-85CC-40B6BE36CAA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2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8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8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4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902" indent="0" algn="ctr">
              <a:buNone/>
              <a:defRPr/>
            </a:lvl2pPr>
            <a:lvl3pPr marL="913838" indent="0" algn="ctr">
              <a:buNone/>
              <a:defRPr/>
            </a:lvl3pPr>
            <a:lvl4pPr marL="1370750" indent="0" algn="ctr">
              <a:buNone/>
              <a:defRPr/>
            </a:lvl4pPr>
            <a:lvl5pPr marL="1827674" indent="0" algn="ctr">
              <a:buNone/>
              <a:defRPr/>
            </a:lvl5pPr>
            <a:lvl6pPr marL="2284575" indent="0" algn="ctr">
              <a:buNone/>
              <a:defRPr/>
            </a:lvl6pPr>
            <a:lvl7pPr marL="2741477" indent="0" algn="ctr">
              <a:buNone/>
              <a:defRPr/>
            </a:lvl7pPr>
            <a:lvl8pPr marL="3198400" indent="0" algn="ctr">
              <a:buNone/>
              <a:defRPr/>
            </a:lvl8pPr>
            <a:lvl9pPr marL="3655313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169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350" indent="-171350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6645" indent="-185307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049" indent="-171350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375" indent="-171350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89316"/>
            <a:ext cx="7772400" cy="3470672"/>
          </a:xfrm>
        </p:spPr>
        <p:txBody>
          <a:bodyPr numCol="2" spcCol="274169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350" indent="-171350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677" indent="-171350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049" indent="-171350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375" indent="-171350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89379"/>
            <a:ext cx="3810000" cy="339447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9379"/>
            <a:ext cx="3810000" cy="339447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62"/>
            <a:ext cx="3810000" cy="339447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62"/>
            <a:ext cx="3810000" cy="339447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914400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170279"/>
            <a:ext cx="3811588" cy="3424408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914400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170279"/>
            <a:ext cx="3813174" cy="3424408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096713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352601"/>
            <a:ext cx="3811588" cy="327662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096713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352601"/>
            <a:ext cx="3813174" cy="327662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4" y="250031"/>
            <a:ext cx="2074862" cy="434459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8" y="250031"/>
            <a:ext cx="6075363" cy="434459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63" y="0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8" y="0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" y="1711071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63" y="1711071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8" y="1711071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" y="3422142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63" y="3422142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8" y="3422142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282446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282446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82768" tIns="91390" rIns="182768" bIns="9139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957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047957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047957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047957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3735466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3735466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3735466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3735466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957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047957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047957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047957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3735466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3735466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3735466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3735466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997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997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997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3735466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3735466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3735466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997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997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997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3735466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3735466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3735466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3" y="1047997"/>
            <a:ext cx="381419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047997"/>
            <a:ext cx="381419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3" y="3735466"/>
            <a:ext cx="381419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3735466"/>
            <a:ext cx="381419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3" y="1047997"/>
            <a:ext cx="381419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047997"/>
            <a:ext cx="381419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3" y="3735466"/>
            <a:ext cx="381419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3735466"/>
            <a:ext cx="381419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8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04778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04778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04778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2" y="2291513"/>
            <a:ext cx="1831086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9" y="2291513"/>
            <a:ext cx="1831086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2291513"/>
            <a:ext cx="1831086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2291513"/>
            <a:ext cx="1831086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8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04778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04778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04778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2" y="2291513"/>
            <a:ext cx="1831086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9" y="2291513"/>
            <a:ext cx="1831086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2291513"/>
            <a:ext cx="1831086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2291513"/>
            <a:ext cx="1831086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24" y="250031"/>
            <a:ext cx="8302625" cy="434459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2291513"/>
            <a:ext cx="2496312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2291513"/>
            <a:ext cx="2496312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2291513"/>
            <a:ext cx="2496312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2291513"/>
            <a:ext cx="2496312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2291513"/>
            <a:ext cx="2496312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2291513"/>
            <a:ext cx="2496312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3" y="1047750"/>
            <a:ext cx="381419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047750"/>
            <a:ext cx="381419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2291513"/>
            <a:ext cx="3813048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2291513"/>
            <a:ext cx="3813048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3" y="1047750"/>
            <a:ext cx="381419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047750"/>
            <a:ext cx="381419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2291513"/>
            <a:ext cx="3813048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2291513"/>
            <a:ext cx="3813048" cy="224124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04778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04778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04778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04778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42" y="3537795"/>
            <a:ext cx="1831086" cy="994954"/>
          </a:xfrm>
        </p:spPr>
        <p:txBody>
          <a:bodyPr/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8" y="353779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353779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353779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229279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229279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229279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229279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04778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04778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04778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04778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42" y="3537795"/>
            <a:ext cx="1831086" cy="994954"/>
          </a:xfrm>
        </p:spPr>
        <p:txBody>
          <a:bodyPr/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8" y="353779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353779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353779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229279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229279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229279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229279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540743"/>
            <a:ext cx="2496312" cy="1027686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540743"/>
            <a:ext cx="2496312" cy="1027686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540743"/>
            <a:ext cx="2496312" cy="1027686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2295739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295739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2295739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540743"/>
            <a:ext cx="2496312" cy="1027686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540743"/>
            <a:ext cx="2496312" cy="1027686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540743"/>
            <a:ext cx="2496312" cy="1027686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2295739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295739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2295739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9" y="1047750"/>
            <a:ext cx="381419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5" y="1047750"/>
            <a:ext cx="381419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528551"/>
            <a:ext cx="3813048" cy="1004405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528551"/>
            <a:ext cx="3813048" cy="1004405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9" y="2295739"/>
            <a:ext cx="381419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5" y="2295739"/>
            <a:ext cx="381419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9" y="1047750"/>
            <a:ext cx="381419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5" y="1047750"/>
            <a:ext cx="381419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528551"/>
            <a:ext cx="3813048" cy="1004405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528551"/>
            <a:ext cx="3813048" cy="1004405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9" y="2295739"/>
            <a:ext cx="381419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5" y="2295739"/>
            <a:ext cx="381419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4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902" indent="0" algn="ctr">
              <a:buNone/>
              <a:defRPr/>
            </a:lvl2pPr>
            <a:lvl3pPr marL="913838" indent="0" algn="ctr">
              <a:buNone/>
              <a:defRPr/>
            </a:lvl3pPr>
            <a:lvl4pPr marL="1370750" indent="0" algn="ctr">
              <a:buNone/>
              <a:defRPr/>
            </a:lvl4pPr>
            <a:lvl5pPr marL="1827674" indent="0" algn="ctr">
              <a:buNone/>
              <a:defRPr/>
            </a:lvl5pPr>
            <a:lvl6pPr marL="2284575" indent="0" algn="ctr">
              <a:buNone/>
              <a:defRPr/>
            </a:lvl6pPr>
            <a:lvl7pPr marL="2741477" indent="0" algn="ctr">
              <a:buNone/>
              <a:defRPr/>
            </a:lvl7pPr>
            <a:lvl8pPr marL="3198400" indent="0" algn="ctr">
              <a:buNone/>
              <a:defRPr/>
            </a:lvl8pPr>
            <a:lvl9pPr marL="3655313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89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047789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047789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047789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2" y="3397916"/>
            <a:ext cx="1831086" cy="849459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9" y="3397916"/>
            <a:ext cx="1831086" cy="849459"/>
          </a:xfrm>
          <a:solidFill>
            <a:schemeClr val="accent3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3397916"/>
            <a:ext cx="1831086" cy="849459"/>
          </a:xfrm>
          <a:solidFill>
            <a:schemeClr val="accent5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3397916"/>
            <a:ext cx="1831086" cy="849459"/>
          </a:xfrm>
          <a:solidFill>
            <a:schemeClr val="bg2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89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047789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047789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047789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2" y="3397916"/>
            <a:ext cx="1831086" cy="849459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9" y="3397916"/>
            <a:ext cx="1831086" cy="849459"/>
          </a:xfrm>
          <a:solidFill>
            <a:schemeClr val="accent3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3397916"/>
            <a:ext cx="1831086" cy="849459"/>
          </a:xfrm>
          <a:solidFill>
            <a:schemeClr val="accent5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3397916"/>
            <a:ext cx="1831086" cy="849459"/>
          </a:xfrm>
          <a:solidFill>
            <a:schemeClr val="bg2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89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89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789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397916"/>
            <a:ext cx="2496312" cy="849459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397916"/>
            <a:ext cx="2496312" cy="849459"/>
          </a:xfrm>
          <a:solidFill>
            <a:schemeClr val="accent4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397916"/>
            <a:ext cx="2496312" cy="849459"/>
          </a:xfrm>
          <a:solidFill>
            <a:schemeClr val="bg2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89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89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789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397916"/>
            <a:ext cx="2496312" cy="849459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397916"/>
            <a:ext cx="2496312" cy="849459"/>
          </a:xfrm>
          <a:solidFill>
            <a:schemeClr val="accent4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397916"/>
            <a:ext cx="2496312" cy="849459"/>
          </a:xfrm>
          <a:solidFill>
            <a:schemeClr val="bg2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3" y="1047789"/>
            <a:ext cx="38141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047789"/>
            <a:ext cx="38141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628709"/>
            <a:ext cx="3813048" cy="618627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628709"/>
            <a:ext cx="3813048" cy="618627"/>
          </a:xfrm>
          <a:solidFill>
            <a:schemeClr val="accent4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3" y="1047789"/>
            <a:ext cx="38141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047789"/>
            <a:ext cx="38141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628709"/>
            <a:ext cx="3813048" cy="618627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628709"/>
            <a:ext cx="3813048" cy="618627"/>
          </a:xfrm>
          <a:solidFill>
            <a:schemeClr val="accent4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7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04777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04777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04777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2" y="2181386"/>
            <a:ext cx="1831086" cy="849459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9" y="2181386"/>
            <a:ext cx="1831086" cy="849459"/>
          </a:xfrm>
          <a:solidFill>
            <a:schemeClr val="accent3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181386"/>
            <a:ext cx="1831086" cy="849459"/>
          </a:xfrm>
          <a:solidFill>
            <a:schemeClr val="accent5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181386"/>
            <a:ext cx="1831086" cy="849459"/>
          </a:xfrm>
          <a:solidFill>
            <a:schemeClr val="bg2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2" y="3159436"/>
            <a:ext cx="1831086" cy="1285169"/>
          </a:xfrm>
        </p:spPr>
        <p:txBody>
          <a:bodyPr/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9" y="3159436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3159436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3159436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7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04777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04777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04777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2" y="2181386"/>
            <a:ext cx="1831086" cy="849459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9" y="2181386"/>
            <a:ext cx="1831086" cy="849459"/>
          </a:xfrm>
          <a:solidFill>
            <a:schemeClr val="accent3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181386"/>
            <a:ext cx="1831086" cy="849459"/>
          </a:xfrm>
          <a:solidFill>
            <a:schemeClr val="accent5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181386"/>
            <a:ext cx="1831086" cy="849459"/>
          </a:xfrm>
          <a:solidFill>
            <a:schemeClr val="bg2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2" y="3159436"/>
            <a:ext cx="1831086" cy="1285169"/>
          </a:xfrm>
        </p:spPr>
        <p:txBody>
          <a:bodyPr/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9" y="3159436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3159436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3159436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7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7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77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2181386"/>
            <a:ext cx="2496312" cy="849459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181386"/>
            <a:ext cx="2496312" cy="849459"/>
          </a:xfrm>
          <a:solidFill>
            <a:schemeClr val="accent4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2181386"/>
            <a:ext cx="2496312" cy="849459"/>
          </a:xfrm>
          <a:solidFill>
            <a:schemeClr val="bg2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159254"/>
            <a:ext cx="2496312" cy="131301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159254"/>
            <a:ext cx="2496312" cy="131301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159254"/>
            <a:ext cx="2496312" cy="131301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04777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7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04777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2181386"/>
            <a:ext cx="2496312" cy="849459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181386"/>
            <a:ext cx="2496312" cy="849459"/>
          </a:xfrm>
          <a:solidFill>
            <a:schemeClr val="accent4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2181386"/>
            <a:ext cx="2496312" cy="849459"/>
          </a:xfrm>
          <a:solidFill>
            <a:schemeClr val="bg2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159254"/>
            <a:ext cx="2496312" cy="131301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159254"/>
            <a:ext cx="2496312" cy="131301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159254"/>
            <a:ext cx="2496312" cy="1313019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3" y="1047775"/>
            <a:ext cx="38141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047775"/>
            <a:ext cx="38141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2412178"/>
            <a:ext cx="3813048" cy="618627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412178"/>
            <a:ext cx="3813048" cy="618627"/>
          </a:xfrm>
          <a:solidFill>
            <a:schemeClr val="accent4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159229"/>
            <a:ext cx="3813048" cy="1277300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159229"/>
            <a:ext cx="3813048" cy="1277300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3" y="1047775"/>
            <a:ext cx="38141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047775"/>
            <a:ext cx="38141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2412178"/>
            <a:ext cx="3813048" cy="618627"/>
          </a:xfrm>
          <a:solidFill>
            <a:schemeClr val="accent1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412178"/>
            <a:ext cx="3813048" cy="618627"/>
          </a:xfrm>
          <a:solidFill>
            <a:schemeClr val="accent4">
              <a:alpha val="80000"/>
            </a:schemeClr>
          </a:solidFill>
        </p:spPr>
        <p:txBody>
          <a:bodyPr lIns="182768" tIns="91390" rIns="182768" bIns="9139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024" indent="-128830">
              <a:defRPr sz="1100">
                <a:solidFill>
                  <a:srgbClr val="FFFFFF"/>
                </a:solidFill>
              </a:defRPr>
            </a:lvl3pPr>
            <a:lvl4pPr marL="385853" indent="-128830">
              <a:defRPr sz="1100">
                <a:solidFill>
                  <a:srgbClr val="FFFFFF"/>
                </a:solidFill>
              </a:defRPr>
            </a:lvl4pPr>
            <a:lvl5pPr marL="557180" indent="-1713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159229"/>
            <a:ext cx="3813048" cy="1277300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159229"/>
            <a:ext cx="3813048" cy="1277300"/>
          </a:xfrm>
        </p:spPr>
        <p:txBody>
          <a:bodyPr/>
          <a:lstStyle>
            <a:lvl1pPr marL="0" indent="0">
              <a:buNone/>
              <a:defRPr sz="1600"/>
            </a:lvl1pPr>
            <a:lvl2pPr marL="128830" indent="-128830">
              <a:buFont typeface="Arial" panose="020B0604020202020204" pitchFamily="34" charset="0"/>
              <a:buChar char="•"/>
              <a:defRPr sz="1100"/>
            </a:lvl2pPr>
            <a:lvl3pPr marL="257024" indent="-128830">
              <a:defRPr sz="1100"/>
            </a:lvl3pPr>
            <a:lvl4pPr marL="385853" indent="-128830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54" y="1229874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715" y="1229874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46" y="1229874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72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71" y="1229874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54" y="2365160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715" y="2365160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46" y="2365160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72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71" y="2365160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2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54" y="3500517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715" y="3500517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46" y="3500517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72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71" y="3500517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54" y="1229874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715" y="1229874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46" y="1229874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72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71" y="1229874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54" y="2365160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715" y="2365160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46" y="2365160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72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71" y="2365160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2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54" y="3500517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715" y="3500517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46" y="3500517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72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71" y="3500517"/>
            <a:ext cx="1034421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40" y="1229874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8" y="1229874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229842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5" y="1229874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40" y="2365160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8" y="2365160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365160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5" y="2365160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2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40" y="3500517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8" y="3500517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00478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5" y="3500517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40" y="1229874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8" y="1229874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229842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5" y="1229874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40" y="2365160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365161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8" y="2365160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365160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5" y="2365160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2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40" y="3500517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00479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8" y="3500517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00478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5" y="3500517"/>
            <a:ext cx="1735806" cy="733806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40" y="1230027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8" y="1230027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229842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5" y="1230027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291493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40" y="2915139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1493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8" y="2915139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14932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5" y="2915139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40" y="1230027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22984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8" y="1230027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229842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5" y="1230027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291493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40" y="2915139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14933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8" y="2915139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14932"/>
            <a:ext cx="685800" cy="51435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5" y="2915139"/>
            <a:ext cx="1735806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229843"/>
            <a:ext cx="1150616" cy="8641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8" y="1230027"/>
            <a:ext cx="2669009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4" y="1229843"/>
            <a:ext cx="1150616" cy="8641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706" y="1230027"/>
            <a:ext cx="2669009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2914933"/>
            <a:ext cx="1150616" cy="8641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8" y="2915139"/>
            <a:ext cx="2669009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4" y="2914933"/>
            <a:ext cx="1150616" cy="8641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706" y="2915139"/>
            <a:ext cx="2669009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229843"/>
            <a:ext cx="1150616" cy="8641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8" y="1230027"/>
            <a:ext cx="2669009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4" y="1229843"/>
            <a:ext cx="1150616" cy="8641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706" y="1230027"/>
            <a:ext cx="2669009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2914933"/>
            <a:ext cx="1150616" cy="8641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8" y="2915139"/>
            <a:ext cx="2669009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4" y="2914933"/>
            <a:ext cx="1150616" cy="86410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706" y="2915139"/>
            <a:ext cx="2669009" cy="145668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02" indent="0">
              <a:buNone/>
              <a:defRPr sz="1800"/>
            </a:lvl2pPr>
            <a:lvl3pPr marL="913838" indent="0">
              <a:buNone/>
              <a:defRPr sz="1600"/>
            </a:lvl3pPr>
            <a:lvl4pPr marL="1370750" indent="0">
              <a:buNone/>
              <a:defRPr sz="1400"/>
            </a:lvl4pPr>
            <a:lvl5pPr marL="1827674" indent="0">
              <a:buNone/>
              <a:defRPr sz="1400"/>
            </a:lvl5pPr>
            <a:lvl6pPr marL="2284575" indent="0">
              <a:buNone/>
              <a:defRPr sz="1400"/>
            </a:lvl6pPr>
            <a:lvl7pPr marL="2741477" indent="0">
              <a:buNone/>
              <a:defRPr sz="1400"/>
            </a:lvl7pPr>
            <a:lvl8pPr marL="3198400" indent="0">
              <a:buNone/>
              <a:defRPr sz="1400"/>
            </a:lvl8pPr>
            <a:lvl9pPr marL="365531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7520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628" y="2442745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6229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686" y="2442745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4929" y="1229864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9056" y="2442745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628" y="2442745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686" y="2442745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9056" y="2442745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7520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6229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4929" y="1229864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98" y="2442745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426" y="2442745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50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309" y="2442745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4" y="1229864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86" y="2442745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98" y="2442745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426" y="2442745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309" y="2442745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86" y="2442745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/>
            </a:lvl2pPr>
            <a:lvl3pPr marL="0" indent="0" algn="ctr">
              <a:buNone/>
              <a:defRPr sz="1100"/>
            </a:lvl3pPr>
            <a:lvl4pPr marL="385853" indent="-128830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50" y="1229865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4" y="1229864"/>
            <a:ext cx="1380744" cy="10355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8" y="951608"/>
            <a:ext cx="1764195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93490" y="951608"/>
            <a:ext cx="1764195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600782" y="951608"/>
            <a:ext cx="1859858" cy="2651760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100"/>
            </a:lvl2pPr>
            <a:lvl3pPr marL="112955" indent="-112955">
              <a:defRPr sz="1100"/>
            </a:lvl3pPr>
            <a:lvl4pPr marL="300803" indent="-15611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598342" y="951608"/>
            <a:ext cx="1859858" cy="2651760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100"/>
            </a:lvl2pPr>
            <a:lvl3pPr marL="112955" indent="-112955">
              <a:defRPr sz="1100"/>
            </a:lvl3pPr>
            <a:lvl4pPr marL="300803" indent="-15611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85880" y="3735466"/>
            <a:ext cx="3774839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3735466"/>
            <a:ext cx="3764722" cy="719138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114225" indent="-114225">
              <a:buFont typeface="Arial" panose="020B0604020202020204" pitchFamily="34" charset="0"/>
              <a:buChar char="•"/>
              <a:defRPr sz="1100"/>
            </a:lvl2pPr>
            <a:lvl3pPr marL="228450" indent="-114225">
              <a:defRPr sz="1100"/>
            </a:lvl3pPr>
            <a:lvl4pPr marL="399800" indent="-171350">
              <a:defRPr sz="1100"/>
            </a:lvl4pPr>
            <a:lvl5pPr marL="571150" indent="-17135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75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80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  <a:lvl2pPr marL="456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75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80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9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9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72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58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58" y="1631972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3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5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902" indent="0">
              <a:buNone/>
              <a:defRPr sz="2800"/>
            </a:lvl2pPr>
            <a:lvl3pPr marL="913838" indent="0">
              <a:buNone/>
              <a:defRPr sz="2400"/>
            </a:lvl3pPr>
            <a:lvl4pPr marL="1370750" indent="0">
              <a:buNone/>
              <a:defRPr sz="2000"/>
            </a:lvl4pPr>
            <a:lvl5pPr marL="1827674" indent="0">
              <a:buNone/>
              <a:defRPr sz="2000"/>
            </a:lvl5pPr>
            <a:lvl6pPr marL="2284575" indent="0">
              <a:buNone/>
              <a:defRPr sz="2000"/>
            </a:lvl6pPr>
            <a:lvl7pPr marL="2741477" indent="0">
              <a:buNone/>
              <a:defRPr sz="2000"/>
            </a:lvl7pPr>
            <a:lvl8pPr marL="3198400" indent="0">
              <a:buNone/>
              <a:defRPr sz="2000"/>
            </a:lvl8pPr>
            <a:lvl9pPr marL="3655313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22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7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7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13" y="0"/>
            <a:ext cx="9140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936051"/>
            <a:ext cx="8229600" cy="357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/>
          <a:lstStyle>
            <a:lvl1pPr marL="456902" lvl="0" indent="-431537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/>
            </a:lvl1pPr>
            <a:lvl2pPr marL="913838" lvl="1" indent="-431537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  <a:defRPr/>
            </a:lvl2pPr>
            <a:lvl3pPr marL="1370750" lvl="2" indent="-431537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/>
            </a:lvl3pPr>
            <a:lvl4pPr marL="1827674" lvl="3" indent="-431537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  <a:defRPr/>
            </a:lvl4pPr>
            <a:lvl5pPr marL="2284575" lvl="4" indent="-431537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»"/>
              <a:defRPr/>
            </a:lvl5pPr>
            <a:lvl6pPr marL="2741477" lvl="5" indent="-431537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/>
            </a:lvl6pPr>
            <a:lvl7pPr marL="3198400" lvl="6" indent="-431537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/>
            </a:lvl7pPr>
            <a:lvl8pPr marL="3655313" lvl="7" indent="-431537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/>
            </a:lvl8pPr>
            <a:lvl9pPr marL="4112249" lvl="8" indent="-431537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86880"/>
            <a:ext cx="8229600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3514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6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7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5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5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DE377-B5BD-4E03-93B6-5C2A00BF38CB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E0AA35-19AB-4C68-83C1-1C75F63BAC9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0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DE377-B5BD-4E03-93B6-5C2A00BF38CB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E0AA35-19AB-4C68-83C1-1C75F63BAC9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82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1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04C6-78AB-437D-A91D-E707DE89FA93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6814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1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1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AA2C0-4290-4C88-ACA2-55188E4AFA3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6814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970582"/>
      </p:ext>
    </p:extLst>
  </p:cSld>
  <p:clrMapOvr>
    <a:masterClrMapping/>
  </p:clrMapOvr>
  <p:transition>
    <p:zoom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94707" y="1900569"/>
            <a:ext cx="6400800" cy="687356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6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主标题</a:t>
            </a:r>
            <a:endParaRPr lang="zh-TW" altLang="en-US" dirty="0"/>
          </a:p>
        </p:txBody>
      </p:sp>
      <p:sp>
        <p:nvSpPr>
          <p:cNvPr id="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6292" y="2754247"/>
            <a:ext cx="6317631" cy="432048"/>
          </a:xfrm>
        </p:spPr>
        <p:txBody>
          <a:bodyPr>
            <a:noAutofit/>
          </a:bodyPr>
          <a:lstStyle>
            <a:lvl1pPr marL="0" indent="0">
              <a:buNone/>
              <a:defRPr kumimoji="1" lang="zh-CN" altLang="en-US" sz="1800" b="0" kern="0" baseline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 smtClean="0"/>
              <a:t>副标题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736292" y="4187315"/>
            <a:ext cx="2724150" cy="281213"/>
          </a:xfrm>
        </p:spPr>
        <p:txBody>
          <a:bodyPr/>
          <a:lstStyle>
            <a:lvl1pPr marL="0" indent="0" algn="l" defTabSz="914378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  <a:buFontTx/>
              <a:buNone/>
              <a:defRPr kumimoji="1" lang="zh-CN" altLang="en-US" sz="1600" b="1" kern="0" dirty="0">
                <a:solidFill>
                  <a:srgbClr val="0070C0"/>
                </a:solidFill>
                <a:effectLst/>
                <a:latin typeface="Calibri"/>
                <a:ea typeface="微軟正黑體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姓名，职位</a:t>
            </a:r>
            <a:endParaRPr lang="en-US" altLang="zh-CN" dirty="0" smtClean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36292" y="4468528"/>
            <a:ext cx="2724150" cy="293254"/>
          </a:xfrm>
        </p:spPr>
        <p:txBody>
          <a:bodyPr/>
          <a:lstStyle>
            <a:lvl1pPr marL="0" indent="0" algn="l" defTabSz="914378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  <a:buFontTx/>
              <a:buNone/>
              <a:defRPr kumimoji="1" lang="zh-CN" altLang="en-US" sz="1600" b="1" kern="0" dirty="0">
                <a:solidFill>
                  <a:srgbClr val="0070C0"/>
                </a:solidFill>
                <a:effectLst/>
                <a:latin typeface="Calibri"/>
                <a:ea typeface="微軟正黑體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94550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1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80"/>
            <a:ext cx="8229600" cy="755650"/>
          </a:xfrm>
        </p:spPr>
        <p:txBody>
          <a:bodyPr/>
          <a:lstStyle>
            <a:lvl1pPr algn="ctr">
              <a:defRPr kumimoji="1" lang="zh-TW" altLang="en-US" sz="3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6197074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1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04C6-78AB-437D-A91D-E707DE89FA93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1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1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AA2C0-4290-4C88-ACA2-55188E4AFA3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189431"/>
      </p:ext>
    </p:extLst>
  </p:cSld>
  <p:clrMapOvr>
    <a:masterClrMapping/>
  </p:clrMapOvr>
  <p:transition>
    <p:zoom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6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86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4676A67-98B4-47DD-ADBD-1F10EDEAE866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CF68912-E366-4690-A4D4-BFF52DBED2DE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96067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6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4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6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0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6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60545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1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75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02" indent="0">
              <a:buNone/>
              <a:defRPr sz="2800"/>
            </a:lvl2pPr>
            <a:lvl3pPr marL="913838" indent="0">
              <a:buNone/>
              <a:defRPr sz="2400"/>
            </a:lvl3pPr>
            <a:lvl4pPr marL="1370750" indent="0">
              <a:buNone/>
              <a:defRPr sz="2000"/>
            </a:lvl4pPr>
            <a:lvl5pPr marL="1827674" indent="0">
              <a:buNone/>
              <a:defRPr sz="2000"/>
            </a:lvl5pPr>
            <a:lvl6pPr marL="2284575" indent="0">
              <a:buNone/>
              <a:defRPr sz="2000"/>
            </a:lvl6pPr>
            <a:lvl7pPr marL="2741477" indent="0">
              <a:buNone/>
              <a:defRPr sz="2000"/>
            </a:lvl7pPr>
            <a:lvl8pPr marL="3198400" indent="0">
              <a:buNone/>
              <a:defRPr sz="2000"/>
            </a:lvl8pPr>
            <a:lvl9pPr marL="3655313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3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4" y="250031"/>
            <a:ext cx="2074862" cy="434459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8" y="250031"/>
            <a:ext cx="6075363" cy="434459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4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902" indent="0" algn="ctr">
              <a:buNone/>
              <a:defRPr/>
            </a:lvl2pPr>
            <a:lvl3pPr marL="913838" indent="0" algn="ctr">
              <a:buNone/>
              <a:defRPr/>
            </a:lvl3pPr>
            <a:lvl4pPr marL="1370750" indent="0" algn="ctr">
              <a:buNone/>
              <a:defRPr/>
            </a:lvl4pPr>
            <a:lvl5pPr marL="1827674" indent="0" algn="ctr">
              <a:buNone/>
              <a:defRPr/>
            </a:lvl5pPr>
            <a:lvl6pPr marL="2284575" indent="0" algn="ctr">
              <a:buNone/>
              <a:defRPr/>
            </a:lvl6pPr>
            <a:lvl7pPr marL="2741477" indent="0" algn="ctr">
              <a:buNone/>
              <a:defRPr/>
            </a:lvl7pPr>
            <a:lvl8pPr marL="3198400" indent="0" algn="ctr">
              <a:buNone/>
              <a:defRPr/>
            </a:lvl8pPr>
            <a:lvl9pPr marL="3655313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02" indent="0">
              <a:buNone/>
              <a:defRPr sz="1800"/>
            </a:lvl2pPr>
            <a:lvl3pPr marL="913838" indent="0">
              <a:buNone/>
              <a:defRPr sz="1600"/>
            </a:lvl3pPr>
            <a:lvl4pPr marL="1370750" indent="0">
              <a:buNone/>
              <a:defRPr sz="1400"/>
            </a:lvl4pPr>
            <a:lvl5pPr marL="1827674" indent="0">
              <a:buNone/>
              <a:defRPr sz="1400"/>
            </a:lvl5pPr>
            <a:lvl6pPr marL="2284575" indent="0">
              <a:buNone/>
              <a:defRPr sz="1400"/>
            </a:lvl6pPr>
            <a:lvl7pPr marL="2741477" indent="0">
              <a:buNone/>
              <a:defRPr sz="1400"/>
            </a:lvl7pPr>
            <a:lvl8pPr marL="3198400" indent="0">
              <a:buNone/>
              <a:defRPr sz="1400"/>
            </a:lvl8pPr>
            <a:lvl9pPr marL="365531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5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5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02" indent="0">
              <a:buNone/>
              <a:defRPr sz="1800"/>
            </a:lvl2pPr>
            <a:lvl3pPr marL="913838" indent="0">
              <a:buNone/>
              <a:defRPr sz="1600"/>
            </a:lvl3pPr>
            <a:lvl4pPr marL="1370750" indent="0">
              <a:buNone/>
              <a:defRPr sz="1400"/>
            </a:lvl4pPr>
            <a:lvl5pPr marL="1827674" indent="0">
              <a:buNone/>
              <a:defRPr sz="1400"/>
            </a:lvl5pPr>
            <a:lvl6pPr marL="2284575" indent="0">
              <a:buNone/>
              <a:defRPr sz="1400"/>
            </a:lvl6pPr>
            <a:lvl7pPr marL="2741477" indent="0">
              <a:buNone/>
              <a:defRPr sz="1400"/>
            </a:lvl7pPr>
            <a:lvl8pPr marL="3198400" indent="0">
              <a:buNone/>
              <a:defRPr sz="1400"/>
            </a:lvl8pPr>
            <a:lvl9pPr marL="365531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1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75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02" indent="0">
              <a:buNone/>
              <a:defRPr sz="2800"/>
            </a:lvl2pPr>
            <a:lvl3pPr marL="913838" indent="0">
              <a:buNone/>
              <a:defRPr sz="2400"/>
            </a:lvl3pPr>
            <a:lvl4pPr marL="1370750" indent="0">
              <a:buNone/>
              <a:defRPr sz="2000"/>
            </a:lvl4pPr>
            <a:lvl5pPr marL="1827674" indent="0">
              <a:buNone/>
              <a:defRPr sz="2000"/>
            </a:lvl5pPr>
            <a:lvl6pPr marL="2284575" indent="0">
              <a:buNone/>
              <a:defRPr sz="2000"/>
            </a:lvl6pPr>
            <a:lvl7pPr marL="2741477" indent="0">
              <a:buNone/>
              <a:defRPr sz="2000"/>
            </a:lvl7pPr>
            <a:lvl8pPr marL="3198400" indent="0">
              <a:buNone/>
              <a:defRPr sz="2000"/>
            </a:lvl8pPr>
            <a:lvl9pPr marL="3655313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3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4" y="250031"/>
            <a:ext cx="2074862" cy="434459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8" y="250031"/>
            <a:ext cx="6075363" cy="434459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12" y="250081"/>
            <a:ext cx="8277225" cy="5191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 hasCustomPrompt="1"/>
          </p:nvPr>
        </p:nvSpPr>
        <p:spPr>
          <a:xfrm>
            <a:off x="457200" y="895352"/>
            <a:ext cx="8229600" cy="3699272"/>
          </a:xfrm>
        </p:spPr>
        <p:txBody>
          <a:bodyPr/>
          <a:lstStyle/>
          <a:p>
            <a:pPr lvl="0"/>
            <a:r>
              <a:rPr lang="zh-TW" altLang="en-US" noProof="0"/>
              <a:t>按一下圖示以新增表格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47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902" indent="0" algn="ctr">
              <a:buNone/>
              <a:defRPr/>
            </a:lvl2pPr>
            <a:lvl3pPr marL="913838" indent="0" algn="ctr">
              <a:buNone/>
              <a:defRPr/>
            </a:lvl3pPr>
            <a:lvl4pPr marL="1370750" indent="0" algn="ctr">
              <a:buNone/>
              <a:defRPr/>
            </a:lvl4pPr>
            <a:lvl5pPr marL="1827674" indent="0" algn="ctr">
              <a:buNone/>
              <a:defRPr/>
            </a:lvl5pPr>
            <a:lvl6pPr marL="2284575" indent="0" algn="ctr">
              <a:buNone/>
              <a:defRPr/>
            </a:lvl6pPr>
            <a:lvl7pPr marL="2741477" indent="0" algn="ctr">
              <a:buNone/>
              <a:defRPr/>
            </a:lvl7pPr>
            <a:lvl8pPr marL="3198400" indent="0" algn="ctr">
              <a:buNone/>
              <a:defRPr/>
            </a:lvl8pPr>
            <a:lvl9pPr marL="3655313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02" indent="0">
              <a:buNone/>
              <a:defRPr sz="1800"/>
            </a:lvl2pPr>
            <a:lvl3pPr marL="913838" indent="0">
              <a:buNone/>
              <a:defRPr sz="1600"/>
            </a:lvl3pPr>
            <a:lvl4pPr marL="1370750" indent="0">
              <a:buNone/>
              <a:defRPr sz="1400"/>
            </a:lvl4pPr>
            <a:lvl5pPr marL="1827674" indent="0">
              <a:buNone/>
              <a:defRPr sz="1400"/>
            </a:lvl5pPr>
            <a:lvl6pPr marL="2284575" indent="0">
              <a:buNone/>
              <a:defRPr sz="1400"/>
            </a:lvl6pPr>
            <a:lvl7pPr marL="2741477" indent="0">
              <a:buNone/>
              <a:defRPr sz="1400"/>
            </a:lvl7pPr>
            <a:lvl8pPr marL="3198400" indent="0">
              <a:buNone/>
              <a:defRPr sz="1400"/>
            </a:lvl8pPr>
            <a:lvl9pPr marL="3655313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5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5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1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75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02" indent="0">
              <a:buNone/>
              <a:defRPr sz="2800"/>
            </a:lvl2pPr>
            <a:lvl3pPr marL="913838" indent="0">
              <a:buNone/>
              <a:defRPr sz="2400"/>
            </a:lvl3pPr>
            <a:lvl4pPr marL="1370750" indent="0">
              <a:buNone/>
              <a:defRPr sz="2000"/>
            </a:lvl4pPr>
            <a:lvl5pPr marL="1827674" indent="0">
              <a:buNone/>
              <a:defRPr sz="2000"/>
            </a:lvl5pPr>
            <a:lvl6pPr marL="2284575" indent="0">
              <a:buNone/>
              <a:defRPr sz="2000"/>
            </a:lvl6pPr>
            <a:lvl7pPr marL="2741477" indent="0">
              <a:buNone/>
              <a:defRPr sz="2000"/>
            </a:lvl7pPr>
            <a:lvl8pPr marL="3198400" indent="0">
              <a:buNone/>
              <a:defRPr sz="2000"/>
            </a:lvl8pPr>
            <a:lvl9pPr marL="3655313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3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4" y="250031"/>
            <a:ext cx="2074862" cy="434459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8" y="250031"/>
            <a:ext cx="6075363" cy="434459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  <a:lvl2pPr marL="456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75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80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9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9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5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5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75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58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58" y="1631975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6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6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902" indent="0">
              <a:buNone/>
              <a:defRPr sz="2800"/>
            </a:lvl2pPr>
            <a:lvl3pPr marL="913838" indent="0">
              <a:buNone/>
              <a:defRPr sz="2400"/>
            </a:lvl3pPr>
            <a:lvl4pPr marL="1370750" indent="0">
              <a:buNone/>
              <a:defRPr sz="2000"/>
            </a:lvl4pPr>
            <a:lvl5pPr marL="1827674" indent="0">
              <a:buNone/>
              <a:defRPr sz="2000"/>
            </a:lvl5pPr>
            <a:lvl6pPr marL="2284575" indent="0">
              <a:buNone/>
              <a:defRPr sz="2000"/>
            </a:lvl6pPr>
            <a:lvl7pPr marL="2741477" indent="0">
              <a:buNone/>
              <a:defRPr sz="2000"/>
            </a:lvl7pPr>
            <a:lvl8pPr marL="3198400" indent="0">
              <a:buNone/>
              <a:defRPr sz="2000"/>
            </a:lvl8pPr>
            <a:lvl9pPr marL="3655313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25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7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7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 userDrawn="1"/>
        </p:nvSpPr>
        <p:spPr>
          <a:xfrm>
            <a:off x="267260" y="4769452"/>
            <a:ext cx="3858053" cy="299336"/>
          </a:xfrm>
          <a:prstGeom prst="rect">
            <a:avLst/>
          </a:prstGeom>
        </p:spPr>
        <p:txBody>
          <a:bodyPr lIns="68543" tIns="34289" rIns="68543" bIns="34289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4400" kern="12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CA" sz="900" kern="1200" dirty="0">
                <a:solidFill>
                  <a:srgbClr val="4CBAE7"/>
                </a:solidFill>
                <a:effectLst/>
                <a:latin typeface="Segoe UI Semilight" panose="020B0402040204020203" pitchFamily="34" charset="0"/>
                <a:ea typeface="+mj-ea"/>
                <a:cs typeface="Segoe UI Semibold" panose="020B0702040204020203" pitchFamily="34" charset="0"/>
              </a:rPr>
              <a:t>SOTI Confidential - Only for use under NDA - Do not distribute</a:t>
            </a:r>
            <a:endParaRPr lang="en-US" sz="900" dirty="0">
              <a:solidFill>
                <a:srgbClr val="4CBAE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7958211" y="4686165"/>
            <a:ext cx="977045" cy="26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46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902" indent="0" algn="ctr">
              <a:buNone/>
              <a:defRPr/>
            </a:lvl2pPr>
            <a:lvl3pPr marL="913838" indent="0" algn="ctr">
              <a:buNone/>
              <a:defRPr/>
            </a:lvl3pPr>
            <a:lvl4pPr marL="1370750" indent="0" algn="ctr">
              <a:buNone/>
              <a:defRPr/>
            </a:lvl4pPr>
            <a:lvl5pPr marL="1827674" indent="0" algn="ctr">
              <a:buNone/>
              <a:defRPr/>
            </a:lvl5pPr>
            <a:lvl6pPr marL="2284575" indent="0" algn="ctr">
              <a:buNone/>
              <a:defRPr/>
            </a:lvl6pPr>
            <a:lvl7pPr marL="2741477" indent="0" algn="ctr">
              <a:buNone/>
              <a:defRPr/>
            </a:lvl7pPr>
            <a:lvl8pPr marL="3198400" indent="0" algn="ctr">
              <a:buNone/>
              <a:defRPr/>
            </a:lvl8pPr>
            <a:lvl9pPr marL="3655313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02" indent="0">
              <a:buNone/>
              <a:defRPr sz="1800"/>
            </a:lvl2pPr>
            <a:lvl3pPr marL="913838" indent="0">
              <a:buNone/>
              <a:defRPr sz="1600"/>
            </a:lvl3pPr>
            <a:lvl4pPr marL="1370750" indent="0">
              <a:buNone/>
              <a:defRPr sz="1400"/>
            </a:lvl4pPr>
            <a:lvl5pPr marL="1827674" indent="0">
              <a:buNone/>
              <a:defRPr sz="1400"/>
            </a:lvl5pPr>
            <a:lvl6pPr marL="2284575" indent="0">
              <a:buNone/>
              <a:defRPr sz="1400"/>
            </a:lvl6pPr>
            <a:lvl7pPr marL="2741477" indent="0">
              <a:buNone/>
              <a:defRPr sz="1400"/>
            </a:lvl7pPr>
            <a:lvl8pPr marL="3198400" indent="0">
              <a:buNone/>
              <a:defRPr sz="1400"/>
            </a:lvl8pPr>
            <a:lvl9pPr marL="365531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5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5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1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75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02" indent="0">
              <a:buNone/>
              <a:defRPr sz="2800"/>
            </a:lvl2pPr>
            <a:lvl3pPr marL="913838" indent="0">
              <a:buNone/>
              <a:defRPr sz="2400"/>
            </a:lvl3pPr>
            <a:lvl4pPr marL="1370750" indent="0">
              <a:buNone/>
              <a:defRPr sz="2000"/>
            </a:lvl4pPr>
            <a:lvl5pPr marL="1827674" indent="0">
              <a:buNone/>
              <a:defRPr sz="2000"/>
            </a:lvl5pPr>
            <a:lvl6pPr marL="2284575" indent="0">
              <a:buNone/>
              <a:defRPr sz="2000"/>
            </a:lvl6pPr>
            <a:lvl7pPr marL="2741477" indent="0">
              <a:buNone/>
              <a:defRPr sz="2000"/>
            </a:lvl7pPr>
            <a:lvl8pPr marL="3198400" indent="0">
              <a:buNone/>
              <a:defRPr sz="2000"/>
            </a:lvl8pPr>
            <a:lvl9pPr marL="3655313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3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4" y="250031"/>
            <a:ext cx="2074862" cy="434459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8" y="250031"/>
            <a:ext cx="6075363" cy="434459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  <a:lvl2pPr marL="456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75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80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9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9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75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58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58" y="1631975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5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5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902" indent="0">
              <a:buNone/>
              <a:defRPr sz="2800"/>
            </a:lvl2pPr>
            <a:lvl3pPr marL="913838" indent="0">
              <a:buNone/>
              <a:defRPr sz="2400"/>
            </a:lvl3pPr>
            <a:lvl4pPr marL="1370750" indent="0">
              <a:buNone/>
              <a:defRPr sz="2000"/>
            </a:lvl4pPr>
            <a:lvl5pPr marL="1827674" indent="0">
              <a:buNone/>
              <a:defRPr sz="2000"/>
            </a:lvl5pPr>
            <a:lvl6pPr marL="2284575" indent="0">
              <a:buNone/>
              <a:defRPr sz="2000"/>
            </a:lvl6pPr>
            <a:lvl7pPr marL="2741477" indent="0">
              <a:buNone/>
              <a:defRPr sz="2000"/>
            </a:lvl7pPr>
            <a:lvl8pPr marL="3198400" indent="0">
              <a:buNone/>
              <a:defRPr sz="2000"/>
            </a:lvl8pPr>
            <a:lvl9pPr marL="3655313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25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1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75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7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7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902" indent="0" algn="ctr">
              <a:buNone/>
              <a:defRPr/>
            </a:lvl2pPr>
            <a:lvl3pPr marL="913838" indent="0" algn="ctr">
              <a:buNone/>
              <a:defRPr/>
            </a:lvl3pPr>
            <a:lvl4pPr marL="1370750" indent="0" algn="ctr">
              <a:buNone/>
              <a:defRPr/>
            </a:lvl4pPr>
            <a:lvl5pPr marL="1827674" indent="0" algn="ctr">
              <a:buNone/>
              <a:defRPr/>
            </a:lvl5pPr>
            <a:lvl6pPr marL="2284575" indent="0" algn="ctr">
              <a:buNone/>
              <a:defRPr/>
            </a:lvl6pPr>
            <a:lvl7pPr marL="2741477" indent="0" algn="ctr">
              <a:buNone/>
              <a:defRPr/>
            </a:lvl7pPr>
            <a:lvl8pPr marL="3198400" indent="0" algn="ctr">
              <a:buNone/>
              <a:defRPr/>
            </a:lvl8pPr>
            <a:lvl9pPr marL="3655313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02" indent="0">
              <a:buNone/>
              <a:defRPr sz="1800"/>
            </a:lvl2pPr>
            <a:lvl3pPr marL="913838" indent="0">
              <a:buNone/>
              <a:defRPr sz="1600"/>
            </a:lvl3pPr>
            <a:lvl4pPr marL="1370750" indent="0">
              <a:buNone/>
              <a:defRPr sz="1400"/>
            </a:lvl4pPr>
            <a:lvl5pPr marL="1827674" indent="0">
              <a:buNone/>
              <a:defRPr sz="1400"/>
            </a:lvl5pPr>
            <a:lvl6pPr marL="2284575" indent="0">
              <a:buNone/>
              <a:defRPr sz="1400"/>
            </a:lvl6pPr>
            <a:lvl7pPr marL="2741477" indent="0">
              <a:buNone/>
              <a:defRPr sz="1400"/>
            </a:lvl7pPr>
            <a:lvl8pPr marL="3198400" indent="0">
              <a:buNone/>
              <a:defRPr sz="1400"/>
            </a:lvl8pPr>
            <a:lvl9pPr marL="365531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1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5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2" indent="0">
              <a:buNone/>
              <a:defRPr sz="2000" b="1"/>
            </a:lvl2pPr>
            <a:lvl3pPr marL="913838" indent="0">
              <a:buNone/>
              <a:defRPr sz="1800" b="1"/>
            </a:lvl3pPr>
            <a:lvl4pPr marL="1370750" indent="0">
              <a:buNone/>
              <a:defRPr sz="1600" b="1"/>
            </a:lvl4pPr>
            <a:lvl5pPr marL="1827674" indent="0">
              <a:buNone/>
              <a:defRPr sz="1600" b="1"/>
            </a:lvl5pPr>
            <a:lvl6pPr marL="2284575" indent="0">
              <a:buNone/>
              <a:defRPr sz="1600" b="1"/>
            </a:lvl6pPr>
            <a:lvl7pPr marL="2741477" indent="0">
              <a:buNone/>
              <a:defRPr sz="1600" b="1"/>
            </a:lvl7pPr>
            <a:lvl8pPr marL="3198400" indent="0">
              <a:buNone/>
              <a:defRPr sz="1600" b="1"/>
            </a:lvl8pPr>
            <a:lvl9pPr marL="365531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5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02" indent="0">
              <a:buNone/>
              <a:defRPr sz="2800"/>
            </a:lvl2pPr>
            <a:lvl3pPr marL="913838" indent="0">
              <a:buNone/>
              <a:defRPr sz="2400"/>
            </a:lvl3pPr>
            <a:lvl4pPr marL="1370750" indent="0">
              <a:buNone/>
              <a:defRPr sz="2000"/>
            </a:lvl4pPr>
            <a:lvl5pPr marL="1827674" indent="0">
              <a:buNone/>
              <a:defRPr sz="2000"/>
            </a:lvl5pPr>
            <a:lvl6pPr marL="2284575" indent="0">
              <a:buNone/>
              <a:defRPr sz="2000"/>
            </a:lvl6pPr>
            <a:lvl7pPr marL="2741477" indent="0">
              <a:buNone/>
              <a:defRPr sz="2000"/>
            </a:lvl7pPr>
            <a:lvl8pPr marL="3198400" indent="0">
              <a:buNone/>
              <a:defRPr sz="2000"/>
            </a:lvl8pPr>
            <a:lvl9pPr marL="3655313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3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1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73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02" indent="0">
              <a:buNone/>
              <a:defRPr sz="2800"/>
            </a:lvl2pPr>
            <a:lvl3pPr marL="913838" indent="0">
              <a:buNone/>
              <a:defRPr sz="2400"/>
            </a:lvl3pPr>
            <a:lvl4pPr marL="1370750" indent="0">
              <a:buNone/>
              <a:defRPr sz="2000"/>
            </a:lvl4pPr>
            <a:lvl5pPr marL="1827674" indent="0">
              <a:buNone/>
              <a:defRPr sz="2000"/>
            </a:lvl5pPr>
            <a:lvl6pPr marL="2284575" indent="0">
              <a:buNone/>
              <a:defRPr sz="2000"/>
            </a:lvl6pPr>
            <a:lvl7pPr marL="2741477" indent="0">
              <a:buNone/>
              <a:defRPr sz="2000"/>
            </a:lvl7pPr>
            <a:lvl8pPr marL="3198400" indent="0">
              <a:buNone/>
              <a:defRPr sz="2000"/>
            </a:lvl8pPr>
            <a:lvl9pPr marL="3655313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2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02" indent="0">
              <a:buNone/>
              <a:defRPr sz="1200"/>
            </a:lvl2pPr>
            <a:lvl3pPr marL="913838" indent="0">
              <a:buNone/>
              <a:defRPr sz="1000"/>
            </a:lvl3pPr>
            <a:lvl4pPr marL="1370750" indent="0">
              <a:buNone/>
              <a:defRPr sz="900"/>
            </a:lvl4pPr>
            <a:lvl5pPr marL="1827674" indent="0">
              <a:buNone/>
              <a:defRPr sz="900"/>
            </a:lvl5pPr>
            <a:lvl6pPr marL="2284575" indent="0">
              <a:buNone/>
              <a:defRPr sz="900"/>
            </a:lvl6pPr>
            <a:lvl7pPr marL="2741477" indent="0">
              <a:buNone/>
              <a:defRPr sz="900"/>
            </a:lvl7pPr>
            <a:lvl8pPr marL="3198400" indent="0">
              <a:buNone/>
              <a:defRPr sz="900"/>
            </a:lvl8pPr>
            <a:lvl9pPr marL="365531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4" y="250031"/>
            <a:ext cx="2074862" cy="434459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8" y="250031"/>
            <a:ext cx="6075363" cy="434459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201930" y="106281"/>
            <a:ext cx="8796168" cy="4482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13"/>
          <p:cNvSpPr>
            <a:spLocks noGrp="1"/>
          </p:cNvSpPr>
          <p:nvPr>
            <p:ph sz="quarter" idx="13"/>
          </p:nvPr>
        </p:nvSpPr>
        <p:spPr>
          <a:xfrm>
            <a:off x="201961" y="610592"/>
            <a:ext cx="8785663" cy="4090519"/>
          </a:xfrm>
        </p:spPr>
        <p:txBody>
          <a:bodyPr/>
          <a:lstStyle>
            <a:lvl1pPr marL="222101" indent="-222101">
              <a:buClr>
                <a:schemeClr val="accent4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b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370615" indent="-149150">
              <a:buClr>
                <a:schemeClr val="accent3">
                  <a:lumMod val="75000"/>
                </a:schemeClr>
              </a:buClr>
              <a:buSzPct val="8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4"/>
          </p:nvPr>
        </p:nvSpPr>
        <p:spPr>
          <a:xfrm>
            <a:off x="201613" y="4813722"/>
            <a:ext cx="5715000" cy="279797"/>
          </a:xfrm>
          <a:prstGeom prst="rect">
            <a:avLst/>
          </a:prstGeom>
        </p:spPr>
        <p:txBody>
          <a:bodyPr lIns="91390" tIns="45695" rIns="91390" bIns="45695"/>
          <a:lstStyle>
            <a:lvl1pPr algn="l">
              <a:defRPr kumimoji="1" sz="700">
                <a:solidFill>
                  <a:srgbClr val="0D0D0D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latin typeface="Garamond" panose="02020404030301010803" pitchFamily="18" charset="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5"/>
          </p:nvPr>
        </p:nvSpPr>
        <p:spPr>
          <a:xfrm>
            <a:off x="5899152" y="4808937"/>
            <a:ext cx="1506538" cy="273844"/>
          </a:xfrm>
          <a:prstGeom prst="rect">
            <a:avLst/>
          </a:prstGeom>
        </p:spPr>
        <p:txBody>
          <a:bodyPr lIns="91390" tIns="45695" rIns="91390" bIns="45695"/>
          <a:lstStyle>
            <a:lvl1pPr>
              <a:defRPr kumimoji="1">
                <a:solidFill>
                  <a:srgbClr val="0D0D0D"/>
                </a:solidFill>
              </a:defRPr>
            </a:lvl1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CB33E293-A906-43B2-9E79-6DC786240F4F}" type="slidenum">
              <a:rPr lang="zh-TW" altLang="en-US">
                <a:latin typeface="Garamond" panose="02020404030301010803" pitchFamily="18" charset="0"/>
              </a:rPr>
              <a:t>‹#›</a:t>
            </a:fld>
            <a:endParaRPr lang="zh-TW" altLang="en-US"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45"/>
            <a:ext cx="7772400" cy="1102519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6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89316"/>
            <a:ext cx="7772400" cy="3470672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8.xml"/><Relationship Id="rId47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46.xml"/><Relationship Id="rId55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36.xml"/><Relationship Id="rId45" Type="http://schemas.openxmlformats.org/officeDocument/2006/relationships/slideLayout" Target="../slideLayouts/slideLayout141.xml"/><Relationship Id="rId53" Type="http://schemas.openxmlformats.org/officeDocument/2006/relationships/slideLayout" Target="../slideLayouts/slideLayout149.xml"/><Relationship Id="rId58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01.xml"/><Relationship Id="rId61" Type="http://schemas.openxmlformats.org/officeDocument/2006/relationships/image" Target="../media/image18.jpeg"/><Relationship Id="rId1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31.xml"/><Relationship Id="rId43" Type="http://schemas.openxmlformats.org/officeDocument/2006/relationships/slideLayout" Target="../slideLayouts/slideLayout139.xml"/><Relationship Id="rId48" Type="http://schemas.openxmlformats.org/officeDocument/2006/relationships/slideLayout" Target="../slideLayouts/slideLayout144.xml"/><Relationship Id="rId56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04.xml"/><Relationship Id="rId51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42.xml"/><Relationship Id="rId59" Type="http://schemas.openxmlformats.org/officeDocument/2006/relationships/theme" Target="../theme/theme10.xml"/><Relationship Id="rId20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37.xml"/><Relationship Id="rId54" Type="http://schemas.openxmlformats.org/officeDocument/2006/relationships/slideLayout" Target="../slideLayouts/slideLayout150.xml"/><Relationship Id="rId62" Type="http://schemas.openxmlformats.org/officeDocument/2006/relationships/image" Target="../media/image19.jpe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32.xml"/><Relationship Id="rId49" Type="http://schemas.openxmlformats.org/officeDocument/2006/relationships/slideLayout" Target="../slideLayouts/slideLayout145.xml"/><Relationship Id="rId57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27.xml"/><Relationship Id="rId44" Type="http://schemas.openxmlformats.org/officeDocument/2006/relationships/slideLayout" Target="../slideLayouts/slideLayout140.xml"/><Relationship Id="rId52" Type="http://schemas.openxmlformats.org/officeDocument/2006/relationships/slideLayout" Target="../slideLayouts/slideLayout148.xml"/><Relationship Id="rId60" Type="http://schemas.openxmlformats.org/officeDocument/2006/relationships/image" Target="../media/image17.jpeg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5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image" Target="../media/image6.jpeg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68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169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28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170.xml"/><Relationship Id="rId4" Type="http://schemas.openxmlformats.org/officeDocument/2006/relationships/image" Target="../media/image2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jpeg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171.xml"/><Relationship Id="rId4" Type="http://schemas.openxmlformats.org/officeDocument/2006/relationships/image" Target="../media/image25.png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17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173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17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175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176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theme" Target="../theme/theme38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4" Type="http://schemas.openxmlformats.org/officeDocument/2006/relationships/image" Target="../media/image22.jpg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1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18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theme" Target="../theme/theme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1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5.jpe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image" Target="../media/image14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12" y="250081"/>
            <a:ext cx="8277225" cy="5191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1"/>
            <a:ext cx="8229600" cy="3699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6902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3838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075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7674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kumimoji="1" sz="1200" b="1">
          <a:solidFill>
            <a:schemeClr val="bg2"/>
          </a:solidFill>
          <a:latin typeface="+mn-lt"/>
          <a:ea typeface="+mn-ea"/>
        </a:defRPr>
      </a:lvl5pPr>
      <a:lvl6pPr marL="2513025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69950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6863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3775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10218"/>
            <a:ext cx="7772400" cy="61317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914401"/>
            <a:ext cx="7772400" cy="34706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1" cstate="email"/>
          <a:srcRect/>
          <a:stretch>
            <a:fillRect/>
          </a:stretch>
        </p:blipFill>
        <p:spPr bwMode="auto">
          <a:xfrm>
            <a:off x="0" y="4731592"/>
            <a:ext cx="9144508" cy="41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5" descr="ACG logo.bmp"/>
          <p:cNvPicPr>
            <a:picLocks noChangeAspect="1"/>
          </p:cNvPicPr>
          <p:nvPr/>
        </p:nvPicPr>
        <p:blipFill>
          <a:blip r:embed="rId6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4731568"/>
            <a:ext cx="520700" cy="41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7"/>
          <p:cNvSpPr txBox="1">
            <a:spLocks noChangeArrowheads="1"/>
          </p:cNvSpPr>
          <p:nvPr/>
        </p:nvSpPr>
        <p:spPr bwMode="auto">
          <a:xfrm>
            <a:off x="439836" y="4840070"/>
            <a:ext cx="29797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5" rIns="91390" bIns="45695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1200" i="1" dirty="0">
                <a:solidFill>
                  <a:srgbClr val="404040"/>
                </a:solidFill>
              </a:rPr>
              <a:t>Copyright © Advantech</a:t>
            </a:r>
            <a:endParaRPr lang="zh-TW" altLang="en-US" sz="1200" i="1" dirty="0">
              <a:solidFill>
                <a:srgbClr val="40404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  <p:sldLayoutId id="2147483815" r:id="rId45"/>
    <p:sldLayoutId id="2147483816" r:id="rId46"/>
    <p:sldLayoutId id="2147483817" r:id="rId47"/>
    <p:sldLayoutId id="2147483818" r:id="rId48"/>
    <p:sldLayoutId id="2147483819" r:id="rId49"/>
    <p:sldLayoutId id="2147483820" r:id="rId50"/>
    <p:sldLayoutId id="2147483821" r:id="rId51"/>
    <p:sldLayoutId id="2147483822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</p:sldLayoutIdLst>
  <p:txStyles>
    <p:titleStyle>
      <a:lvl1pPr algn="ctr" defTabSz="91383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350" indent="-171350" algn="l" defTabSz="9138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343946" indent="-172620" algn="l" defTabSz="9138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515295" indent="-171350" algn="l" defTabSz="9138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686645" indent="-171350" algn="l" defTabSz="9138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857995" indent="-171350" algn="l" defTabSz="9138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302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3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4100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310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310"/>
            <a:ext cx="2895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latin typeface="Garamond" panose="02020404030301010803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310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E91C67-9182-41B1-9F77-09997DC19343}" type="slidenum">
              <a:rPr kumimoji="1" lang="zh-TW" altLang="en-US">
                <a:latin typeface="Garamond" panose="02020404030301010803" pitchFamily="18" charset="0"/>
              </a:rPr>
              <a:t>‹#›</a:t>
            </a:fld>
            <a:endParaRPr kumimoji="1" lang="zh-TW" altLang="en-US">
              <a:latin typeface="Garamond" panose="020204040303010108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6902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383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7075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7674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3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7172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310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C27D5C-5D6E-4404-B156-097E0196C8F4}" type="datetimeFigureOut">
              <a:rPr kumimoji="1" lang="zh-TW" altLang="en-US">
                <a:latin typeface="Garamond" panose="02020404030301010803" pitchFamily="18" charset="0"/>
              </a:rPr>
              <a:t>2023/2/14</a:t>
            </a:fld>
            <a:endParaRPr kumimoji="1" lang="zh-TW" altLang="en-US"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310"/>
            <a:ext cx="2895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latin typeface="Garamond" panose="02020404030301010803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310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34B4C4-B86D-4784-A643-B202A69D584C}" type="slidenum">
              <a:rPr kumimoji="1" lang="zh-TW" altLang="en-US">
                <a:latin typeface="Garamond" panose="02020404030301010803" pitchFamily="18" charset="0"/>
              </a:rPr>
              <a:t>‹#›</a:t>
            </a:fld>
            <a:endParaRPr kumimoji="1" lang="zh-TW" altLang="en-US">
              <a:latin typeface="Garamond" panose="020204040303010108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</p:sldLayoutIdLst>
  <p:transition spd="med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6902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383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7075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7674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3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12" y="250035"/>
            <a:ext cx="8277225" cy="5191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366" tIns="45683" rIns="91366" bIns="45683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1"/>
            <a:ext cx="8229600" cy="3699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66" tIns="45683" rIns="91366" bIns="45683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6902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3838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0115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7038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677" indent="-342677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499" indent="-285575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2288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598565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5490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2391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69315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6227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2505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1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0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94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841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76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04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313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425F96-E8D5-4D35-9609-2713430CA89D}" type="datetimeFigureOut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/>
                <a:sym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/>
              <a:sym typeface="Arial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313"/>
            <a:ext cx="2895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/>
              <a:sym typeface="Arial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313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BA0554-40AD-412A-9529-C4B1B6515FAF}" type="slidenum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/>
                <a:sym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6902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383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7075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7674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3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313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425F96-E8D5-4D35-9609-2713430CA89D}" type="datetimeFigureOut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313"/>
            <a:ext cx="2895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313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BA0554-40AD-412A-9529-C4B1B6515FAF}" type="slidenum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29235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6902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383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075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7674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3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3" rIns="91386" bIns="45693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3" rIns="91386" bIns="45693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315"/>
            <a:ext cx="2133600" cy="274637"/>
          </a:xfrm>
          <a:prstGeom prst="rect">
            <a:avLst/>
          </a:prstGeom>
        </p:spPr>
        <p:txBody>
          <a:bodyPr vert="horz" lIns="91386" tIns="45693" rIns="91386" bIns="4569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425F96-E8D5-4D35-9609-2713430CA89D}" type="datetimeFigureOut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/>
                <a:sym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/>
              <a:sym typeface="Arial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315"/>
            <a:ext cx="2895600" cy="274637"/>
          </a:xfrm>
          <a:prstGeom prst="rect">
            <a:avLst/>
          </a:prstGeom>
        </p:spPr>
        <p:txBody>
          <a:bodyPr vert="horz" lIns="91386" tIns="45693" rIns="91386" bIns="4569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/>
              <a:sym typeface="Arial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315"/>
            <a:ext cx="2133600" cy="274637"/>
          </a:xfrm>
          <a:prstGeom prst="rect">
            <a:avLst/>
          </a:prstGeom>
        </p:spPr>
        <p:txBody>
          <a:bodyPr vert="horz" lIns="91386" tIns="45693" rIns="91386" bIns="4569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BA0554-40AD-412A-9529-C4B1B6515FAF}" type="slidenum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/>
                <a:sym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687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3793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70682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7584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2659" indent="-34265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63" indent="-28556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31" indent="-22843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120" indent="-22843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022" indent="-22843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99" indent="-228438" algn="l" defTabSz="9137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802" indent="-228438" algn="l" defTabSz="9137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92" indent="-228438" algn="l" defTabSz="9137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581" indent="-228438" algn="l" defTabSz="9137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7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78" algn="l" defTabSz="9137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93" algn="l" defTabSz="9137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82" algn="l" defTabSz="9137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84" algn="l" defTabSz="9137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61" algn="l" defTabSz="9137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39" algn="l" defTabSz="9137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240" algn="l" defTabSz="9137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130" algn="l" defTabSz="9137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4" tIns="45587" rIns="91174" bIns="45587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4" tIns="45587" rIns="91174" bIns="45587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421"/>
            <a:ext cx="2133600" cy="274637"/>
          </a:xfrm>
          <a:prstGeom prst="rect">
            <a:avLst/>
          </a:prstGeom>
        </p:spPr>
        <p:txBody>
          <a:bodyPr vert="horz" lIns="91174" tIns="45587" rIns="91174" bIns="455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556" fontAlgn="base">
              <a:spcBef>
                <a:spcPct val="0"/>
              </a:spcBef>
              <a:spcAft>
                <a:spcPct val="0"/>
              </a:spcAft>
              <a:defRPr/>
            </a:pPr>
            <a:fld id="{EC425F96-E8D5-4D35-9609-2713430CA89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 panose="020B0604020202020204"/>
                <a:sym typeface="Arial" panose="020B0604020202020204"/>
              </a:rPr>
              <a:pPr defTabSz="683556" fontAlgn="base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421"/>
            <a:ext cx="2895600" cy="274637"/>
          </a:xfrm>
          <a:prstGeom prst="rect">
            <a:avLst/>
          </a:prstGeom>
        </p:spPr>
        <p:txBody>
          <a:bodyPr vert="horz" lIns="91174" tIns="45587" rIns="91174" bIns="455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556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421"/>
            <a:ext cx="2133600" cy="274637"/>
          </a:xfrm>
          <a:prstGeom prst="rect">
            <a:avLst/>
          </a:prstGeom>
        </p:spPr>
        <p:txBody>
          <a:bodyPr vert="horz" lIns="91174" tIns="45587" rIns="91174" bIns="455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556" fontAlgn="base">
              <a:spcBef>
                <a:spcPct val="0"/>
              </a:spcBef>
              <a:spcAft>
                <a:spcPct val="0"/>
              </a:spcAft>
              <a:defRPr/>
            </a:pPr>
            <a:fld id="{DEBA0554-40AD-412A-9529-C4B1B6515FA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 panose="020B0604020202020204"/>
                <a:sym typeface="Arial" panose="020B0604020202020204"/>
              </a:rPr>
              <a:pPr defTabSz="68355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5606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140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6707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2814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1705" indent="-34170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555" indent="-28481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210" indent="-22780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4883" indent="-22780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0616" indent="-22780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6221" indent="-227802" algn="l" defTabSz="9114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1958" indent="-227802" algn="l" defTabSz="9114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7629" indent="-227802" algn="l" defTabSz="9114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3314" indent="-227802" algn="l" defTabSz="9114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4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06" algn="l" defTabSz="9114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408" algn="l" defTabSz="9114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078" algn="l" defTabSz="9114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814" algn="l" defTabSz="9114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419" algn="l" defTabSz="9114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039" algn="l" defTabSz="9114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792" algn="l" defTabSz="9114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483" algn="l" defTabSz="9114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-1" y="1"/>
            <a:ext cx="9143230" cy="538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793568"/>
            <a:ext cx="7886700" cy="3839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F4676A67-98B4-47DD-ADBD-1F10EDEAE866}" type="datetimeFigureOut">
              <a:rPr lang="zh-TW" altLang="en-US" smtClean="0"/>
              <a:pPr/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1" y="4767263"/>
            <a:ext cx="138298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微軟正黑體" panose="020B0604030504040204" pitchFamily="34" charset="-120"/>
              </a:defRPr>
            </a:lvl1pPr>
          </a:lstStyle>
          <a:p>
            <a:fld id="{CCF68912-E366-4690-A4D4-BFF52DBED2D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800215D-A144-42B1-8E64-4B0D67FFE53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-14700" y="538963"/>
            <a:ext cx="9157930" cy="105424"/>
          </a:xfrm>
          <a:prstGeom prst="rect">
            <a:avLst/>
          </a:prstGeom>
          <a:solidFill>
            <a:sysClr val="window" lastClr="FFFFFF">
              <a:lumMod val="50000"/>
              <a:alpha val="50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defTabSz="914378">
              <a:defRPr/>
            </a:pPr>
            <a:endParaRPr lang="zh-TW" altLang="en-US" sz="1800" b="0" kern="0" dirty="0">
              <a:solidFill>
                <a:prstClr val="white"/>
              </a:solidFill>
              <a:latin typeface="Calibri"/>
              <a:ea typeface="新細明體"/>
            </a:endParaRPr>
          </a:p>
        </p:txBody>
      </p:sp>
      <p:pic>
        <p:nvPicPr>
          <p:cNvPr id="8" name="Picture 2" descr="Image result for advantech png">
            <a:extLst>
              <a:ext uri="{FF2B5EF4-FFF2-40B4-BE49-F238E27FC236}">
                <a16:creationId xmlns:a16="http://schemas.microsoft.com/office/drawing/2014/main" id="{57EE4634-B4B7-44F6-86B4-4DCC419100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32" y="4711542"/>
            <a:ext cx="1159561" cy="4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91081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lang="zh-TW" altLang="en-US" sz="27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12" tIns="45718" rIns="91412" bIns="45718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12" tIns="45718" rIns="91412" bIns="45718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12" tIns="45718" rIns="91412" bIns="45718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5562"/>
            <a:fld id="{F4676A67-98B4-47DD-ADBD-1F10EDEAE86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562"/>
              <a:t>2023/2/14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12" tIns="45718" rIns="91412" bIns="45718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5562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12" tIns="45718" rIns="91412" bIns="45718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5562"/>
            <a:fld id="{CCF68912-E366-4690-A4D4-BFF52DBED2D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562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2731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685562" rtl="0" eaLnBrk="1" latinLnBrk="0" hangingPunct="1">
        <a:lnSpc>
          <a:spcPct val="90000"/>
        </a:lnSpc>
        <a:spcBef>
          <a:spcPct val="0"/>
        </a:spcBef>
        <a:buNone/>
        <a:defRPr kumimoji="1" lang="zh-TW" altLang="en-US" sz="30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71394" indent="-171394" algn="l" defTabSz="68556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514181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856955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199730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1542506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1885292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073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0854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3641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56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776" algn="l" defTabSz="68556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562" algn="l" defTabSz="68556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343" algn="l" defTabSz="68556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124" algn="l" defTabSz="68556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3911" algn="l" defTabSz="68556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6685" algn="l" defTabSz="68556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399460" algn="l" defTabSz="68556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2236" algn="l" defTabSz="68556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12" y="250081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1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6902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3838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075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7674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3025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69950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6863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3775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597" tIns="60798" rIns="121597" bIns="6079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597" tIns="60798" rIns="121597" bIns="60798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409"/>
            <a:ext cx="2133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760" fontAlgn="base">
              <a:spcBef>
                <a:spcPct val="0"/>
              </a:spcBef>
              <a:spcAft>
                <a:spcPct val="0"/>
              </a:spcAft>
              <a:defRPr/>
            </a:pPr>
            <a:fld id="{EC425F96-E8D5-4D35-9609-2713430CA89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 panose="020B0604020202020204"/>
                <a:sym typeface="Arial" panose="020B0604020202020204"/>
              </a:rPr>
              <a:pPr defTabSz="683760" fontAlgn="base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409"/>
            <a:ext cx="2895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76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409"/>
            <a:ext cx="2133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760" fontAlgn="base">
              <a:spcBef>
                <a:spcPct val="0"/>
              </a:spcBef>
              <a:spcAft>
                <a:spcPct val="0"/>
              </a:spcAft>
              <a:defRPr/>
            </a:pPr>
            <a:fld id="{DEBA0554-40AD-412A-9529-C4B1B6515FA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 panose="020B0604020202020204"/>
                <a:sym typeface="Arial" panose="020B0604020202020204"/>
              </a:rPr>
              <a:pPr defTabSz="6837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7957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25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5750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1678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67486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3354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1813" indent="-3418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0771" indent="-28490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39552" indent="-22787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360" indent="-22787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1228" indent="-22787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06977" indent="-227874" algn="l" defTabSz="9116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62846" indent="-227874" algn="l" defTabSz="9116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18655" indent="-227874" algn="l" defTabSz="9116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74466" indent="-227874" algn="l" defTabSz="9116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750" algn="l" defTabSz="911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678" algn="l" defTabSz="911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486" algn="l" defTabSz="911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354" algn="l" defTabSz="911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103" algn="l" defTabSz="911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855" algn="l" defTabSz="911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746" algn="l" defTabSz="911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575" algn="l" defTabSz="911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172" tIns="45718" rIns="91172" bIns="45718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172" tIns="45718" rIns="91172" bIns="45718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172" tIns="45718" rIns="91172" bIns="45718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3522"/>
            <a:fld id="{F4676A67-98B4-47DD-ADBD-1F10EDEAE86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3522"/>
              <a:t>2023/2/14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172" tIns="45718" rIns="91172" bIns="45718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3522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172" tIns="45718" rIns="91172" bIns="45718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3522"/>
            <a:fld id="{CCF68912-E366-4690-A4D4-BFF52DBED2D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3522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3973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683522" rtl="0" eaLnBrk="1" latinLnBrk="0" hangingPunct="1">
        <a:lnSpc>
          <a:spcPct val="90000"/>
        </a:lnSpc>
        <a:spcBef>
          <a:spcPct val="0"/>
        </a:spcBef>
        <a:buNone/>
        <a:defRPr kumimoji="1" lang="zh-TW" altLang="en-US" sz="30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70914" indent="-170914" algn="l" defTabSz="68352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512741" indent="-170914" algn="l" defTabSz="68352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854435" indent="-170914" algn="l" defTabSz="68352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196130" indent="-170914" algn="l" defTabSz="68352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1537826" indent="-170914" algn="l" defTabSz="68352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1879652" indent="-170914" algn="l" defTabSz="68352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1414" indent="-170914" algn="l" defTabSz="68352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63174" indent="-170914" algn="l" defTabSz="68352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05001" indent="-170914" algn="l" defTabSz="68352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352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1696" algn="l" defTabSz="68352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3522" algn="l" defTabSz="68352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5283" algn="l" defTabSz="68352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67044" algn="l" defTabSz="68352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08871" algn="l" defTabSz="68352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0565" algn="l" defTabSz="68352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392260" algn="l" defTabSz="68352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33971" algn="l" defTabSz="683522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74" tIns="60837" rIns="121674" bIns="608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74" tIns="60837" rIns="121674" bIns="608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355"/>
            <a:ext cx="2133600" cy="274637"/>
          </a:xfrm>
          <a:prstGeom prst="rect">
            <a:avLst/>
          </a:prstGeom>
        </p:spPr>
        <p:txBody>
          <a:bodyPr vert="horz" lIns="121674" tIns="60837" rIns="121674" bIns="6083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253" fontAlgn="base">
              <a:spcBef>
                <a:spcPct val="0"/>
              </a:spcBef>
              <a:spcAft>
                <a:spcPct val="0"/>
              </a:spcAft>
              <a:defRPr/>
            </a:pPr>
            <a:fld id="{73C0F80E-6DA6-4576-8F03-9C4E5C30D8FF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itchFamily="18" charset="0"/>
                <a:ea typeface="新細明體" charset="-120"/>
              </a:rPr>
              <a:pPr defTabSz="684253" fontAlgn="base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itchFamily="18" charset="0"/>
              <a:ea typeface="新細明體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355"/>
            <a:ext cx="2895600" cy="274637"/>
          </a:xfrm>
          <a:prstGeom prst="rect">
            <a:avLst/>
          </a:prstGeom>
        </p:spPr>
        <p:txBody>
          <a:bodyPr vert="horz" lIns="121674" tIns="60837" rIns="121674" bIns="6083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253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itchFamily="18" charset="0"/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355"/>
            <a:ext cx="2133600" cy="274637"/>
          </a:xfrm>
          <a:prstGeom prst="rect">
            <a:avLst/>
          </a:prstGeom>
        </p:spPr>
        <p:txBody>
          <a:bodyPr vert="horz" lIns="121674" tIns="60837" rIns="121674" bIns="6083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253" fontAlgn="base">
              <a:spcBef>
                <a:spcPct val="0"/>
              </a:spcBef>
              <a:spcAft>
                <a:spcPct val="0"/>
              </a:spcAft>
              <a:defRPr/>
            </a:pPr>
            <a:fld id="{7C426EA4-DCA0-41FC-B714-EC01319B8ED2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itchFamily="18" charset="0"/>
                <a:ea typeface="新細明體" charset="-120"/>
              </a:rPr>
              <a:pPr defTabSz="68425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itchFamily="18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52022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25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6098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2330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68472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4659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074" indent="-3420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1293" indent="-28510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0379" indent="-22804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6520" indent="-22804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2707" indent="-22804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08804" indent="-228048" algn="l" defTabSz="91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64992" indent="-228048" algn="l" defTabSz="91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1135" indent="-228048" algn="l" defTabSz="91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6" indent="-228048" algn="l" defTabSz="91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2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98" algn="l" defTabSz="912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330" algn="l" defTabSz="912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72" algn="l" defTabSz="912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659" algn="l" defTabSz="912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56" algn="l" defTabSz="912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54" algn="l" defTabSz="912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3052" algn="l" defTabSz="912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214" algn="l" defTabSz="912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0964" tIns="45718" rIns="90964" bIns="45718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0964" tIns="45718" rIns="90964" bIns="45718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0964" tIns="45718" rIns="90964" bIns="45718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1754"/>
            <a:fld id="{F4676A67-98B4-47DD-ADBD-1F10EDEAE86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1754"/>
              <a:t>2023/2/14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0964" tIns="45718" rIns="90964" bIns="45718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1754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0964" tIns="45718" rIns="90964" bIns="45718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1754"/>
            <a:fld id="{CCF68912-E366-4690-A4D4-BFF52DBED2D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1754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16186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681754" rtl="0" eaLnBrk="1" latinLnBrk="0" hangingPunct="1">
        <a:lnSpc>
          <a:spcPct val="90000"/>
        </a:lnSpc>
        <a:spcBef>
          <a:spcPct val="0"/>
        </a:spcBef>
        <a:buNone/>
        <a:defRPr kumimoji="1" lang="zh-TW" altLang="en-US" sz="30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70498" indent="-170498" algn="l" defTabSz="681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511493" indent="-170498" algn="l" defTabSz="681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852251" indent="-170498" algn="l" defTabSz="681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193010" indent="-170498" algn="l" defTabSz="681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1533801" indent="-170498" algn="l" defTabSz="681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1874766" indent="-170498" algn="l" defTabSz="681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15642" indent="-170498" algn="l" defTabSz="681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56518" indent="-170498" algn="l" defTabSz="681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97513" indent="-170498" algn="l" defTabSz="681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1754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0760" algn="l" defTabSz="681754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1754" algn="l" defTabSz="681754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2632" algn="l" defTabSz="681754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63508" algn="l" defTabSz="681754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04503" algn="l" defTabSz="681754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45261" algn="l" defTabSz="681754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386020" algn="l" defTabSz="681754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26899" algn="l" defTabSz="681754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fld id="{F4676A67-98B4-47DD-ADBD-1F10EDEAE866}" type="datetimeFigureOut">
              <a:rPr kumimoji="0" lang="zh-TW" altLang="en-US" smtClean="0">
                <a:solidFill>
                  <a:prstClr val="black">
                    <a:tint val="75000"/>
                  </a:prstClr>
                </a:solidFill>
              </a:rPr>
              <a:pPr defTabSz="685766" eaLnBrk="1" fontAlgn="auto" hangingPunct="1">
                <a:spcBef>
                  <a:spcPts val="0"/>
                </a:spcBef>
                <a:spcAft>
                  <a:spcPts val="0"/>
                </a:spcAft>
              </a:pPr>
              <a:t>2023/2/14</a:t>
            </a:fld>
            <a:endParaRPr kumimoji="0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fld id="{CCF68912-E366-4690-A4D4-BFF52DBED2DE}" type="slidenum">
              <a:rPr kumimoji="0" lang="zh-TW" altLang="en-US" smtClean="0">
                <a:solidFill>
                  <a:prstClr val="black">
                    <a:tint val="75000"/>
                  </a:prstClr>
                </a:solidFill>
              </a:rPr>
              <a:pPr defTabSz="685766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45546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685766" rtl="0" eaLnBrk="1" latinLnBrk="0" hangingPunct="1">
        <a:lnSpc>
          <a:spcPct val="90000"/>
        </a:lnSpc>
        <a:spcBef>
          <a:spcPct val="0"/>
        </a:spcBef>
        <a:buNone/>
        <a:defRPr kumimoji="1" lang="zh-TW" altLang="en-US" sz="30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2" tIns="45681" rIns="91362" bIns="456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3556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2" tIns="45681" rIns="91362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vert="horz" lIns="91362" tIns="45681" rIns="91362" bIns="45681" rtlCol="0" anchor="ctr"/>
          <a:lstStyle>
            <a:lvl1pPr algn="l" eaLnBrk="1" hangingPunct="1">
              <a:defRPr sz="1200">
                <a:solidFill>
                  <a:prstClr val="black">
                    <a:tint val="75000"/>
                  </a:prst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1F69E4B0-1C86-4745-9F82-5CA4CFDC7A84}" type="datetimeFigureOut">
              <a:rPr lang="zh-TW" altLang="en-US"/>
              <a:pPr>
                <a:defRPr/>
              </a:pPr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362" tIns="45681" rIns="91362" bIns="45681" rtlCol="0" anchor="ctr"/>
          <a:lstStyle>
            <a:lvl1pPr algn="ctr" eaLnBrk="1" hangingPunct="1">
              <a:defRPr sz="1200">
                <a:solidFill>
                  <a:prstClr val="black">
                    <a:tint val="75000"/>
                  </a:prst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wrap="square" lIns="91362" tIns="45681" rIns="91362" bIns="4568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00FCB06-866F-4430-B409-7A877FFE787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43880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微軟正黑體" pitchFamily="34" charset="-12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6722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35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024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6999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1305" indent="-34130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1pPr>
      <a:lvl2pPr marL="741344" indent="-28415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2pPr>
      <a:lvl3pPr marL="1141385" indent="-227007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3pPr>
      <a:lvl4pPr marL="1598573" indent="-227007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4pPr>
      <a:lvl5pPr marL="2054174" indent="-227007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5pPr>
      <a:lvl6pPr marL="2512080" indent="-228360" algn="l" defTabSz="9135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840" indent="-228360" algn="l" defTabSz="9135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580" indent="-228360" algn="l" defTabSz="9135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320" indent="-228360" algn="l" defTabSz="9135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2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0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24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99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72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442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6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-1" y="1"/>
            <a:ext cx="9143230" cy="538962"/>
          </a:xfrm>
          <a:prstGeom prst="rect">
            <a:avLst/>
          </a:prstGeom>
        </p:spPr>
        <p:txBody>
          <a:bodyPr vert="horz" lIns="360000" tIns="0" rIns="0" bIns="0" rtlCol="0" anchor="b">
            <a:normAutofit/>
          </a:bodyPr>
          <a:lstStyle/>
          <a:p>
            <a:pPr lvl="0" algn="l"/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793568"/>
            <a:ext cx="7886700" cy="3839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F4676A67-98B4-47DD-ADBD-1F10EDEAE866}" type="datetimeFigureOut">
              <a:rPr lang="zh-TW" altLang="en-US" smtClean="0"/>
              <a:pPr/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1" y="4767263"/>
            <a:ext cx="138298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微軟正黑體" panose="020B0604030504040204" pitchFamily="34" charset="-120"/>
              </a:defRPr>
            </a:lvl1pPr>
          </a:lstStyle>
          <a:p>
            <a:fld id="{CCF68912-E366-4690-A4D4-BFF52DBED2D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800215D-A144-42B1-8E64-4B0D67FFE534}"/>
              </a:ext>
            </a:extLst>
          </p:cNvPr>
          <p:cNvSpPr txBox="1">
            <a:spLocks/>
          </p:cNvSpPr>
          <p:nvPr/>
        </p:nvSpPr>
        <p:spPr bwMode="auto">
          <a:xfrm>
            <a:off x="-14700" y="538963"/>
            <a:ext cx="9157930" cy="105424"/>
          </a:xfrm>
          <a:prstGeom prst="rect">
            <a:avLst/>
          </a:prstGeom>
          <a:solidFill>
            <a:sysClr val="window" lastClr="FFFFFF">
              <a:lumMod val="50000"/>
              <a:alpha val="50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defTabSz="914378">
              <a:defRPr/>
            </a:pPr>
            <a:endParaRPr lang="zh-TW" altLang="en-US" sz="1800" b="0" kern="0" dirty="0">
              <a:solidFill>
                <a:prstClr val="white"/>
              </a:solidFill>
              <a:latin typeface="Calibri"/>
              <a:ea typeface="新細明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2742DA-79A5-453D-9147-05D9ED47F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565" y="4830365"/>
            <a:ext cx="1010294" cy="21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6B06AD80-4F88-4033-92A5-4E73537A926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-14700" y="538963"/>
            <a:ext cx="9157930" cy="105424"/>
          </a:xfrm>
          <a:prstGeom prst="rect">
            <a:avLst/>
          </a:prstGeom>
          <a:solidFill>
            <a:sysClr val="window" lastClr="FFFFFF">
              <a:lumMod val="50000"/>
              <a:alpha val="50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defTabSz="914378">
              <a:defRPr/>
            </a:pPr>
            <a:endParaRPr lang="zh-TW" altLang="en-US" sz="1800" b="0" kern="0" dirty="0">
              <a:solidFill>
                <a:prstClr val="white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88015594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lang="zh-TW" altLang="en-US" sz="2400" b="1" kern="0" baseline="0" dirty="0">
          <a:solidFill>
            <a:srgbClr val="003C7C"/>
          </a:solidFill>
          <a:effectLst/>
          <a:latin typeface="+mj-lt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-1" y="1"/>
            <a:ext cx="9143230" cy="538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793568"/>
            <a:ext cx="7886700" cy="3839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F4676A67-98B4-47DD-ADBD-1F10EDEAE866}" type="datetimeFigureOut">
              <a:rPr lang="zh-TW" altLang="en-US" smtClean="0"/>
              <a:pPr/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1" y="4767263"/>
            <a:ext cx="138298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微軟正黑體" panose="020B0604030504040204" pitchFamily="34" charset="-120"/>
              </a:defRPr>
            </a:lvl1pPr>
          </a:lstStyle>
          <a:p>
            <a:fld id="{CCF68912-E366-4690-A4D4-BFF52DBED2D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800215D-A144-42B1-8E64-4B0D67FFE53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-14700" y="538963"/>
            <a:ext cx="9157930" cy="105424"/>
          </a:xfrm>
          <a:prstGeom prst="rect">
            <a:avLst/>
          </a:prstGeom>
          <a:solidFill>
            <a:sysClr val="window" lastClr="FFFFFF">
              <a:lumMod val="50000"/>
              <a:alpha val="50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defTabSz="914378">
              <a:defRPr/>
            </a:pPr>
            <a:endParaRPr lang="zh-TW" altLang="en-US" sz="1800" b="0" kern="0" dirty="0">
              <a:solidFill>
                <a:prstClr val="white"/>
              </a:solidFill>
              <a:latin typeface="Calibri"/>
              <a:ea typeface="新細明體"/>
            </a:endParaRPr>
          </a:p>
        </p:txBody>
      </p:sp>
      <p:pic>
        <p:nvPicPr>
          <p:cNvPr id="8" name="Picture 2" descr="Image result for advantech png">
            <a:extLst>
              <a:ext uri="{FF2B5EF4-FFF2-40B4-BE49-F238E27FC236}">
                <a16:creationId xmlns:a16="http://schemas.microsoft.com/office/drawing/2014/main" id="{57EE4634-B4B7-44F6-86B4-4DCC419100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32" y="4711542"/>
            <a:ext cx="1159561" cy="4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8526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lang="zh-TW" altLang="en-US" sz="27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8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89"/>
            <a:ext cx="2133600" cy="274637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425F96-E8D5-4D35-9609-2713430CA89D}" type="datetimeFigureOut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89"/>
            <a:ext cx="2895600" cy="274637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89"/>
            <a:ext cx="2133600" cy="274637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BA0554-40AD-412A-9529-C4B1B6515FAF}" type="slidenum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65040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189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37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566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754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732012"/>
            <a:ext cx="9144000" cy="411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5" rIns="91390" bIns="45695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79628" y="4802730"/>
            <a:ext cx="3184748" cy="270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5" rIns="91390" bIns="45695" rtlCol="0" anchor="ctr"/>
          <a:lstStyle/>
          <a:p>
            <a:pPr algn="ctr"/>
            <a:r>
              <a:rPr lang="en-US" altLang="zh-TW" b="1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Enabling an Intelligent Planet</a:t>
            </a:r>
            <a:endParaRPr lang="zh-TW" altLang="en-US" b="1" i="1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email"/>
          <a:srcRect r="54995"/>
          <a:stretch>
            <a:fillRect/>
          </a:stretch>
        </p:blipFill>
        <p:spPr>
          <a:xfrm>
            <a:off x="7020299" y="4787728"/>
            <a:ext cx="1954747" cy="300038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87474"/>
            <a:ext cx="8229600" cy="857250"/>
          </a:xfrm>
          <a:prstGeom prst="rect">
            <a:avLst/>
          </a:prstGeom>
        </p:spPr>
        <p:txBody>
          <a:bodyPr vert="horz" lIns="91390" tIns="45695" rIns="91390" bIns="4569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897568"/>
            <a:ext cx="8229600" cy="3394472"/>
          </a:xfrm>
          <a:prstGeom prst="rect">
            <a:avLst/>
          </a:prstGeom>
        </p:spPr>
        <p:txBody>
          <a:bodyPr vert="horz" lIns="91390" tIns="45695" rIns="91390" bIns="45695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DE377-B5BD-4E03-93B6-5C2A00BF38C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2023/2/14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20616" y="4767264"/>
            <a:ext cx="2895600" cy="273844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0AA35-19AB-4C68-83C1-1C75F63BAC9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524500" y="4910794"/>
            <a:ext cx="3619500" cy="2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0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ctr" defTabSz="913838" rtl="0" eaLnBrk="1" latinLnBrk="0" hangingPunct="1">
        <a:spcBef>
          <a:spcPct val="0"/>
        </a:spcBef>
        <a:buNone/>
        <a:defRPr sz="36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342677" indent="-342677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99" indent="-285575" algn="l" defTabSz="91383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8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4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3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12" y="250081"/>
            <a:ext cx="8277225" cy="5191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1"/>
            <a:ext cx="8229600" cy="3699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22532" name="圖片 3" descr="MM灰.jpg"/>
          <p:cNvPicPr>
            <a:picLocks noChangeAspect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0" y="4726832"/>
            <a:ext cx="9144000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6902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3838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075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7674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3025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69950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6863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3775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點狀網">
            <a:extLst>
              <a:ext uri="{FF2B5EF4-FFF2-40B4-BE49-F238E27FC236}">
                <a16:creationId xmlns:a16="http://schemas.microsoft.com/office/drawing/2014/main" id="{1E52898D-D14E-46B2-8BE7-DF8C67744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65"/>
          <a:stretch/>
        </p:blipFill>
        <p:spPr>
          <a:xfrm>
            <a:off x="0" y="0"/>
            <a:ext cx="9144000" cy="538962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-1" y="1"/>
            <a:ext cx="9143231" cy="538962"/>
          </a:xfrm>
          <a:prstGeom prst="rect">
            <a:avLst/>
          </a:prstGeom>
        </p:spPr>
        <p:txBody>
          <a:bodyPr vert="horz" lIns="360000" tIns="0" rIns="0" bIns="0" rtlCol="0" anchor="b">
            <a:normAutofit/>
          </a:bodyPr>
          <a:lstStyle/>
          <a:p>
            <a:pPr lvl="0" algn="l"/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793568"/>
            <a:ext cx="7886700" cy="3839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5800"/>
            <a:fld id="{F4676A67-98B4-47DD-ADBD-1F10EDEAE866}" type="datetimeFigureOut">
              <a:rPr lang="zh-TW" altLang="en-US" smtClean="0">
                <a:solidFill>
                  <a:prstClr val="white"/>
                </a:solidFill>
              </a:rPr>
              <a:pPr defTabSz="685800"/>
              <a:t>2023/2/14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 defTabSz="685800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1" y="4767263"/>
            <a:ext cx="138298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微軟正黑體" panose="020B0604030504040204" pitchFamily="34" charset="-120"/>
              </a:defRPr>
            </a:lvl1pPr>
          </a:lstStyle>
          <a:p>
            <a:pPr defTabSz="685800"/>
            <a:fld id="{CCF68912-E366-4690-A4D4-BFF52DBED2D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800215D-A144-42B1-8E64-4B0D67FFE534}"/>
              </a:ext>
            </a:extLst>
          </p:cNvPr>
          <p:cNvSpPr txBox="1">
            <a:spLocks/>
          </p:cNvSpPr>
          <p:nvPr/>
        </p:nvSpPr>
        <p:spPr bwMode="auto">
          <a:xfrm>
            <a:off x="-14700" y="538963"/>
            <a:ext cx="9157930" cy="105424"/>
          </a:xfrm>
          <a:prstGeom prst="rect">
            <a:avLst/>
          </a:prstGeom>
          <a:solidFill>
            <a:sysClr val="window" lastClr="FFFFFF">
              <a:lumMod val="50000"/>
              <a:alpha val="50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defTabSz="914378">
              <a:defRPr/>
            </a:pPr>
            <a:endParaRPr lang="zh-TW" altLang="en-US" sz="1800" b="0" kern="0" dirty="0">
              <a:solidFill>
                <a:prstClr val="white"/>
              </a:solidFill>
              <a:latin typeface="Calibri"/>
              <a:ea typeface="新細明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2742DA-79A5-453D-9147-05D9ED47F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565" y="4830365"/>
            <a:ext cx="1010294" cy="21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6B06AD80-4F88-4033-92A5-4E73537A926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-14700" y="538963"/>
            <a:ext cx="9157930" cy="10542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defTabSz="914378">
              <a:defRPr/>
            </a:pPr>
            <a:endParaRPr lang="zh-TW" altLang="en-US" sz="1800" b="0" kern="0" dirty="0">
              <a:solidFill>
                <a:prstClr val="white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5437269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lang="zh-TW" altLang="en-US" sz="2400" b="1" kern="0" baseline="0" dirty="0">
          <a:solidFill>
            <a:srgbClr val="003C7C"/>
          </a:solidFill>
          <a:effectLst/>
          <a:latin typeface="+mj-lt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bg2">
            <a:lumMod val="50000"/>
          </a:schemeClr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732012"/>
            <a:ext cx="9144000" cy="411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5" rIns="91390" bIns="45695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79628" y="4802730"/>
            <a:ext cx="3184748" cy="270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5" rIns="91390" bIns="45695" rtlCol="0" anchor="ctr"/>
          <a:lstStyle/>
          <a:p>
            <a:pPr algn="ctr"/>
            <a:r>
              <a:rPr lang="en-US" altLang="zh-TW" b="1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Enabling an Intelligent Planet</a:t>
            </a:r>
            <a:endParaRPr lang="zh-TW" altLang="en-US" b="1" i="1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995"/>
          <a:stretch/>
        </p:blipFill>
        <p:spPr>
          <a:xfrm>
            <a:off x="7020299" y="4787728"/>
            <a:ext cx="1954747" cy="300038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87474"/>
            <a:ext cx="8229600" cy="857250"/>
          </a:xfrm>
          <a:prstGeom prst="rect">
            <a:avLst/>
          </a:prstGeom>
        </p:spPr>
        <p:txBody>
          <a:bodyPr vert="horz" lIns="91390" tIns="45695" rIns="91390" bIns="4569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897568"/>
            <a:ext cx="8229600" cy="3394472"/>
          </a:xfrm>
          <a:prstGeom prst="rect">
            <a:avLst/>
          </a:prstGeom>
        </p:spPr>
        <p:txBody>
          <a:bodyPr vert="horz" lIns="91390" tIns="45695" rIns="91390" bIns="45695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DE377-B5BD-4E03-93B6-5C2A00BF38C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20616" y="4767264"/>
            <a:ext cx="2895600" cy="273844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0AA35-19AB-4C68-83C1-1C75F63BAC9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524500" y="4910794"/>
            <a:ext cx="3619500" cy="2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ctr" defTabSz="913838" rtl="0" eaLnBrk="1" latinLnBrk="0" hangingPunct="1">
        <a:spcBef>
          <a:spcPct val="0"/>
        </a:spcBef>
        <a:buNone/>
        <a:defRPr sz="36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342677" indent="-342677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99" indent="-285575" algn="l" defTabSz="91383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8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4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3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121576" tIns="60788" rIns="121576" bIns="6078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3"/>
          </a:xfrm>
          <a:prstGeom prst="rect">
            <a:avLst/>
          </a:prstGeom>
        </p:spPr>
        <p:txBody>
          <a:bodyPr vert="horz" lIns="121576" tIns="60788" rIns="121576" bIns="60788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93"/>
            <a:ext cx="2133600" cy="273843"/>
          </a:xfrm>
          <a:prstGeom prst="rect">
            <a:avLst/>
          </a:prstGeom>
        </p:spPr>
        <p:txBody>
          <a:bodyPr vert="horz" lIns="121576" tIns="60788" rIns="121576" bIns="6078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498"/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1498"/>
              <a:t>2023/2/14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93"/>
            <a:ext cx="2895600" cy="273843"/>
          </a:xfrm>
          <a:prstGeom prst="rect">
            <a:avLst/>
          </a:prstGeom>
        </p:spPr>
        <p:txBody>
          <a:bodyPr vert="horz" lIns="121576" tIns="60788" rIns="121576" bIns="6078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498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93"/>
            <a:ext cx="2133600" cy="273843"/>
          </a:xfrm>
          <a:prstGeom prst="rect">
            <a:avLst/>
          </a:prstGeom>
        </p:spPr>
        <p:txBody>
          <a:bodyPr vert="horz" lIns="121576" tIns="60788" rIns="121576" bIns="6078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498"/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1498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2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</p:sldLayoutIdLst>
  <p:transition>
    <p:zoom/>
  </p:transition>
  <p:txStyles>
    <p:titleStyle>
      <a:lvl1pPr algn="ctr" defTabSz="91149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741" indent="-341741" algn="l" defTabSz="91149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0627" indent="-284847" algn="l" defTabSz="911498" rtl="0" eaLnBrk="1" latinLnBrk="0" hangingPunct="1">
        <a:spcBef>
          <a:spcPct val="20000"/>
        </a:spcBef>
        <a:buFont typeface="Arial" panose="020B0604020202020204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39324" indent="-227826" algn="l" defTabSz="9114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040" indent="-227826" algn="l" defTabSz="91149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0820" indent="-227826" algn="l" defTabSz="911498" rtl="0" eaLnBrk="1" latinLnBrk="0" hangingPunct="1">
        <a:spcBef>
          <a:spcPct val="20000"/>
        </a:spcBef>
        <a:buFont typeface="Arial" panose="020B0604020202020204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06473" indent="-227826" algn="l" defTabSz="9114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62254" indent="-227826" algn="l" defTabSz="9114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17971" indent="-227826" algn="l" defTabSz="9114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73698" indent="-227826" algn="l" defTabSz="9114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54" algn="l" defTabSz="911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498" algn="l" defTabSz="911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14" algn="l" defTabSz="911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994" algn="l" defTabSz="911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647" algn="l" defTabSz="911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11" algn="l" defTabSz="911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10" algn="l" defTabSz="911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847" algn="l" defTabSz="911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69E4B0-1C86-4745-9F82-5CA4CFDC7A84}" type="datetimeFigureOut">
              <a:rPr lang="zh-TW" altLang="en-US" smtClean="0"/>
              <a:pPr>
                <a:defRPr/>
              </a:pPr>
              <a:t>2023/2/14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CB06-866F-4430-B409-7A877FFE787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67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2" tIns="45681" rIns="91362" bIns="456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23556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2" tIns="45681" rIns="91362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vert="horz" lIns="91362" tIns="45681" rIns="91362" bIns="45681" rtlCol="0" anchor="ctr"/>
          <a:lstStyle>
            <a:lvl1pPr algn="l" eaLnBrk="1" hangingPunct="1">
              <a:defRPr sz="1200" baseline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1F69E4B0-1C86-4745-9F82-5CA4CFDC7A84}" type="datetimeFigureOut">
              <a:rPr lang="zh-TW" altLang="en-US" smtClean="0"/>
              <a:pPr>
                <a:defRPr/>
              </a:pPr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362" tIns="45681" rIns="91362" bIns="45681" rtlCol="0" anchor="ctr"/>
          <a:lstStyle>
            <a:lvl1pPr algn="ctr" eaLnBrk="1" hangingPunct="1">
              <a:defRPr sz="1200" baseline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wrap="square" lIns="91362" tIns="45681" rIns="91362" bIns="4568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solidFill>
                  <a:srgbClr val="898989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E00FCB06-866F-4430-B409-7A877FFE787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69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lang="zh-TW" altLang="en-US" sz="3000" b="1" kern="0" baseline="0" dirty="0" smtClean="0">
          <a:solidFill>
            <a:srgbClr val="002060"/>
          </a:solidFill>
          <a:effectLst/>
          <a:latin typeface="Calibri" panose="020F0502020204030204" pitchFamily="34" charset="0"/>
          <a:ea typeface="微軟正黑體" pitchFamily="34" charset="-120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6722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35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024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6999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1305" indent="-34130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微軟正黑體" pitchFamily="34" charset="-120"/>
          <a:cs typeface="+mn-cs"/>
        </a:defRPr>
      </a:lvl1pPr>
      <a:lvl2pPr marL="741344" indent="-2841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itchFamily="34" charset="-120"/>
          <a:cs typeface="+mn-cs"/>
        </a:defRPr>
      </a:lvl2pPr>
      <a:lvl3pPr marL="1141385" indent="-22700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itchFamily="34" charset="-120"/>
          <a:cs typeface="+mn-cs"/>
        </a:defRPr>
      </a:lvl3pPr>
      <a:lvl4pPr marL="1598573" indent="-22700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 baseline="0">
          <a:solidFill>
            <a:schemeClr val="tx1"/>
          </a:solidFill>
          <a:latin typeface="Calibri" panose="020F0502020204030204" pitchFamily="34" charset="0"/>
          <a:ea typeface="微軟正黑體" pitchFamily="34" charset="-120"/>
          <a:cs typeface="+mn-cs"/>
        </a:defRPr>
      </a:lvl4pPr>
      <a:lvl5pPr marL="2054174" indent="-22700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 baseline="0">
          <a:solidFill>
            <a:schemeClr val="tx1"/>
          </a:solidFill>
          <a:latin typeface="Calibri" panose="020F0502020204030204" pitchFamily="34" charset="0"/>
          <a:ea typeface="微軟正黑體" pitchFamily="34" charset="-120"/>
          <a:cs typeface="+mn-cs"/>
        </a:defRPr>
      </a:lvl5pPr>
      <a:lvl6pPr marL="2512080" indent="-228360" algn="l" defTabSz="9135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840" indent="-228360" algn="l" defTabSz="9135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580" indent="-228360" algn="l" defTabSz="9135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320" indent="-228360" algn="l" defTabSz="9135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2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0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24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99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72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442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0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6" algn="l" defTabSz="9135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597" tIns="60798" rIns="121597" bIns="6079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597" tIns="60798" rIns="121597" bIns="60798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409"/>
            <a:ext cx="2133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marL="0" marR="0" lvl="0" indent="0" algn="l" defTabSz="6832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425F96-E8D5-4D35-9609-2713430CA89D}" type="datetimeFigureOut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PMingLiU" pitchFamily="18" charset="-120"/>
                <a:cs typeface="Arial" panose="020B0604020202020204"/>
                <a:sym typeface="Arial" panose="020B0604020202020204"/>
              </a:rPr>
              <a:pPr marL="0" marR="0" lvl="0" indent="0" algn="l" defTabSz="6832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2023/2/14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 panose="02020404030301010803" pitchFamily="18" charset="0"/>
              <a:ea typeface="PMingLiU" pitchFamily="18" charset="-120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409"/>
            <a:ext cx="2895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marL="0" marR="0" lvl="0" indent="0" algn="ctr" defTabSz="6832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 panose="02020404030301010803" pitchFamily="18" charset="0"/>
              <a:ea typeface="PMingLiU" pitchFamily="18" charset="-120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409"/>
            <a:ext cx="2133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marL="0" marR="0" lvl="0" indent="0" algn="r" defTabSz="6832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BA0554-40AD-412A-9529-C4B1B6515FA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PMingLiU" pitchFamily="18" charset="-120"/>
                <a:cs typeface="Arial" panose="020B0604020202020204"/>
                <a:sym typeface="Arial" panose="020B0604020202020204"/>
              </a:rPr>
              <a:pPr marL="0" marR="0" lvl="0" indent="0" algn="r" defTabSz="6832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 panose="02020404030301010803" pitchFamily="18" charset="0"/>
              <a:ea typeface="PMingLiU" pitchFamily="18" charset="-120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7868839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25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5930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1860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67790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3085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1045" indent="-2851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39825" indent="-22796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120" indent="-22796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1050" indent="-22796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06980" indent="-227965" algn="l" defTabSz="91122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62910" indent="-227965" algn="l" defTabSz="91122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18840" indent="-227965" algn="l" defTabSz="91122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74770" indent="-227965" algn="l" defTabSz="91122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3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6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9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8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01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94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87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80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71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04C6-78AB-437D-A91D-E707DE89FA93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71"/>
            <a:ext cx="2895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71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AA2C0-4290-4C88-ACA2-55188E4AFA3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88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</p:sldLayoutIdLst>
  <p:transition>
    <p:zoom/>
  </p:transition>
  <p:txStyles>
    <p:titleStyle>
      <a:lvl1pPr algn="ctr" defTabSz="913130" rtl="0" eaLnBrk="1" latinLnBrk="0" hangingPunct="1"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1pPr>
      <a:lvl2pPr marL="742315" indent="-285750" algn="l" defTabSz="9131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95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49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06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26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82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39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89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09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6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22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42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597" tIns="60798" rIns="121597" bIns="6079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597" tIns="60798" rIns="121597" bIns="60798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410"/>
            <a:ext cx="2133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878" fontAlgn="base">
              <a:spcBef>
                <a:spcPct val="0"/>
              </a:spcBef>
              <a:spcAft>
                <a:spcPct val="0"/>
              </a:spcAft>
              <a:defRPr/>
            </a:pPr>
            <a:fld id="{EC425F96-E8D5-4D35-9609-2713430CA89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 panose="020B0604020202020204"/>
                <a:sym typeface="Arial" panose="020B0604020202020204"/>
              </a:rPr>
              <a:pPr defTabSz="683878" fontAlgn="base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410"/>
            <a:ext cx="2895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878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410"/>
            <a:ext cx="2133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878" fontAlgn="base">
              <a:spcBef>
                <a:spcPct val="0"/>
              </a:spcBef>
              <a:spcAft>
                <a:spcPct val="0"/>
              </a:spcAft>
              <a:defRPr/>
            </a:pPr>
            <a:fld id="{DEBA0554-40AD-412A-9529-C4B1B6515FA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 panose="020B0604020202020204"/>
                <a:sym typeface="Arial" panose="020B0604020202020204"/>
              </a:rPr>
              <a:pPr defTabSz="683878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3871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25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5918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1837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67756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3039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1621" indent="-34162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1026" indent="-2851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39797" indent="-22796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080" indent="-22796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0999" indent="-22796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06917" indent="-227960" algn="l" defTabSz="91183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62836" indent="-227960" algn="l" defTabSz="91183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18754" indent="-227960" algn="l" defTabSz="91183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74673" indent="-227960" algn="l" defTabSz="91183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8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37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56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958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877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796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714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 defTabSz="685783"/>
            <a:fld id="{F4676A67-98B4-47DD-ADBD-1F10EDEAE86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783"/>
              <a:t>2023/2/14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 defTabSz="685783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 defTabSz="685783"/>
            <a:fld id="{CCF68912-E366-4690-A4D4-BFF52DBED2D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4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80" r:id="rId2"/>
  </p:sldLayoutIdLst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lang="zh-TW" altLang="en-US" sz="30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Microsoft JhengHei" panose="020B0604030504040204" pitchFamily="34" charset="-120"/>
          <a:cs typeface="Arial" panose="020B0604020202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597" tIns="60798" rIns="121597" bIns="6079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597" tIns="60798" rIns="121597" bIns="60798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410"/>
            <a:ext cx="2133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878" fontAlgn="base">
              <a:spcBef>
                <a:spcPct val="0"/>
              </a:spcBef>
              <a:spcAft>
                <a:spcPct val="0"/>
              </a:spcAft>
              <a:defRPr/>
            </a:pPr>
            <a:fld id="{EC425F96-E8D5-4D35-9609-2713430CA89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 panose="020B0604020202020204"/>
                <a:sym typeface="Arial" panose="020B0604020202020204"/>
              </a:rPr>
              <a:pPr defTabSz="683878" fontAlgn="base">
                <a:spcBef>
                  <a:spcPct val="0"/>
                </a:spcBef>
                <a:spcAft>
                  <a:spcPct val="0"/>
                </a:spcAft>
                <a:defRPr/>
              </a:p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410"/>
            <a:ext cx="2895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878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410"/>
            <a:ext cx="2133600" cy="274637"/>
          </a:xfrm>
          <a:prstGeom prst="rect">
            <a:avLst/>
          </a:prstGeom>
        </p:spPr>
        <p:txBody>
          <a:bodyPr vert="horz" lIns="121597" tIns="60798" rIns="121597" bIns="6079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defTabSz="683878" fontAlgn="base">
              <a:spcBef>
                <a:spcPct val="0"/>
              </a:spcBef>
              <a:spcAft>
                <a:spcPct val="0"/>
              </a:spcAft>
              <a:defRPr/>
            </a:pPr>
            <a:fld id="{DEBA0554-40AD-412A-9529-C4B1B6515FA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cs typeface="Arial" panose="020B0604020202020204"/>
                <a:sym typeface="Arial" panose="020B0604020202020204"/>
              </a:rPr>
              <a:pPr defTabSz="683878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5765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25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25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5918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1837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67756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3039" algn="ctr" rtl="0" fontAlgn="base">
        <a:spcBef>
          <a:spcPct val="0"/>
        </a:spcBef>
        <a:spcAft>
          <a:spcPct val="0"/>
        </a:spcAft>
        <a:defRPr sz="3975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1621" indent="-34162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1026" indent="-2851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39797" indent="-22796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080" indent="-22796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0999" indent="-22796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06917" indent="-227960" algn="l" defTabSz="91183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62836" indent="-227960" algn="l" defTabSz="91183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18754" indent="-227960" algn="l" defTabSz="91183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74673" indent="-227960" algn="l" defTabSz="91183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8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37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56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958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877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796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714" algn="l" defTabSz="9118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12" y="250081"/>
            <a:ext cx="8277225" cy="5191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1"/>
            <a:ext cx="8229600" cy="3699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6902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3838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075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7674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677" indent="-342677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499" indent="-285575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2288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599200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6124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3025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69950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6863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3775" indent="-2284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 defTabSz="685783"/>
            <a:fld id="{F4676A67-98B4-47DD-ADBD-1F10EDEAE86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783"/>
              <a:t>2023/2/14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 defTabSz="685783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 defTabSz="685783"/>
            <a:fld id="{CCF68912-E366-4690-A4D4-BFF52DBED2D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9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</p:sldLayoutIdLst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lang="zh-TW" altLang="en-US" sz="30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Microsoft JhengHei" panose="020B0604030504040204" pitchFamily="34" charset="-120"/>
          <a:cs typeface="Arial" panose="020B0604020202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 defTabSz="685783"/>
            <a:fld id="{F4676A67-98B4-47DD-ADBD-1F10EDEAE86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783"/>
              <a:t>2023/2/14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 defTabSz="685783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 defTabSz="685783"/>
            <a:fld id="{CCF68912-E366-4690-A4D4-BFF52DBED2D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6388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lang="zh-TW" altLang="en-US" sz="30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Microsoft JhengHei" panose="020B0604030504040204" pitchFamily="34" charset="-120"/>
          <a:cs typeface="Arial" panose="020B0604020202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313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425F96-E8D5-4D35-9609-2713430CA89D}" type="datetimeFigureOut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</a:r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313"/>
            <a:ext cx="2895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313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PMingLiU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BA0554-40AD-412A-9529-C4B1B6515FAF}" type="slidenum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</a:r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5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6902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383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7075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7674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3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12" y="250080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zh-TW" altLang="zh-TW"/>
              <a:t>Title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1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zh-TW"/>
              <a:t>按一下以編輯母片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endParaRPr lang="zh-TW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Microsoft JhengHei" panose="020B0604030504040204" pitchFamily="34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Microsoft JhengHei" panose="020B0604030504040204" pitchFamily="34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Microsoft JhengHei" panose="020B0604030504040204" pitchFamily="34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Microsoft JhengHei" panose="020B0604030504040204" pitchFamily="34" charset="-120"/>
        </a:defRPr>
      </a:lvl5pPr>
      <a:lvl6pPr marL="456902"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Microsoft JhengHei" panose="020B0604030504040204" pitchFamily="34" charset="-120"/>
        </a:defRPr>
      </a:lvl6pPr>
      <a:lvl7pPr marL="913838"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Microsoft JhengHei" panose="020B0604030504040204" pitchFamily="34" charset="-120"/>
        </a:defRPr>
      </a:lvl7pPr>
      <a:lvl8pPr marL="1370750"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Microsoft JhengHei" panose="020B0604030504040204" pitchFamily="34" charset="-120"/>
        </a:defRPr>
      </a:lvl8pPr>
      <a:lvl9pPr marL="1827674"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Microsoft JhengHei" panose="020B0604030504040204" pitchFamily="34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–"/>
        <a:defRPr sz="2000" b="1">
          <a:solidFill>
            <a:schemeClr val="bg2"/>
          </a:solidFill>
          <a:latin typeface="+mn-lt"/>
          <a:ea typeface="+mn-ea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+mn-lt"/>
          <a:ea typeface="+mn-ea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–"/>
        <a:defRPr sz="1200" b="1">
          <a:solidFill>
            <a:schemeClr val="bg2"/>
          </a:solidFill>
          <a:latin typeface="+mn-lt"/>
          <a:ea typeface="+mn-ea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5pPr>
      <a:lvl6pPr marL="2513025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6pPr>
      <a:lvl7pPr marL="2969950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7pPr>
      <a:lvl8pPr marL="3426863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8pPr>
      <a:lvl9pPr marL="3883775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49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312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A6A0C-00A5-41E6-A0C9-C98C48B6F14A}" type="datetimeFigureOut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ea typeface="PMingLiU" pitchFamily="18" charset="-120"/>
              </a:rPr>
              <a:t>2023/2/14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ea typeface="PMingLiU" pitchFamily="18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312"/>
            <a:ext cx="2895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ea typeface="PMingLiU" pitchFamily="18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312"/>
            <a:ext cx="2133600" cy="274637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D6F76-915E-4B47-BAE3-24B7205E165E}" type="slidenum">
              <a:rPr kumimoji="1" lang="zh-TW" altLang="en-US">
                <a:solidFill>
                  <a:prstClr val="black">
                    <a:tint val="75000"/>
                  </a:prstClr>
                </a:solidFill>
                <a:latin typeface="Garamond" panose="02020404030301010803" pitchFamily="18" charset="0"/>
                <a:ea typeface="PMingLiU" pitchFamily="18" charset="-120"/>
              </a:r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  <a:latin typeface="Garamond" panose="02020404030301010803" pitchFamily="18" charset="0"/>
              <a:ea typeface="PMingLiU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456902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6pPr>
      <a:lvl7pPr marL="913838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7pPr>
      <a:lvl8pPr marL="137075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8pPr>
      <a:lvl9pPr marL="1827674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Microsoft JhengHei" panose="020B0604030504040204" pitchFamily="34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0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3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5" indent="-228450" algn="l" defTabSz="9138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12" y="250078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1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1028" name="圖片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6829"/>
            <a:ext cx="9144000" cy="416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6902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3838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075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7674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3025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69950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6863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3775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12" y="250220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1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0" tIns="45695" rIns="91390" bIns="45695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transition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5pPr>
      <a:lvl6pPr marL="456902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3838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075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7674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677" indent="-342677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499" indent="-28557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2288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</a:defRPr>
      </a:lvl3pPr>
      <a:lvl4pPr marL="1599200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6124" indent="-2284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kumimoji="1" sz="1200" b="1">
          <a:solidFill>
            <a:schemeClr val="bg2"/>
          </a:solidFill>
          <a:latin typeface="+mn-lt"/>
          <a:ea typeface="+mn-ea"/>
        </a:defRPr>
      </a:lvl5pPr>
      <a:lvl6pPr marL="2513025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69950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6863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3775" indent="-2284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8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5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4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5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77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3" algn="l" defTabSz="9138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svg"/><Relationship Id="rId3" Type="http://schemas.openxmlformats.org/officeDocument/2006/relationships/image" Target="../media/image29.jpg"/><Relationship Id="rId34" Type="http://schemas.openxmlformats.org/officeDocument/2006/relationships/image" Target="../media/image390.sv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3.xml"/><Relationship Id="rId6" Type="http://schemas.openxmlformats.org/officeDocument/2006/relationships/image" Target="../media/image360.sv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35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1.png"/><Relationship Id="rId3" Type="http://schemas.openxmlformats.org/officeDocument/2006/relationships/image" Target="../media/image128.png"/><Relationship Id="rId21" Type="http://schemas.openxmlformats.org/officeDocument/2006/relationships/image" Target="../media/image122.png"/><Relationship Id="rId7" Type="http://schemas.openxmlformats.org/officeDocument/2006/relationships/image" Target="../media/image34.png"/><Relationship Id="rId12" Type="http://schemas.openxmlformats.org/officeDocument/2006/relationships/image" Target="../media/image136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9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79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5" Type="http://schemas.openxmlformats.org/officeDocument/2006/relationships/image" Target="../media/image39.png"/><Relationship Id="rId10" Type="http://schemas.openxmlformats.org/officeDocument/2006/relationships/image" Target="../media/image134.png"/><Relationship Id="rId19" Type="http://schemas.openxmlformats.org/officeDocument/2006/relationships/image" Target="../media/image120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4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18" Type="http://schemas.microsoft.com/office/2007/relationships/hdphoto" Target="../media/hdphoto13.wdp"/><Relationship Id="rId26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65.png"/><Relationship Id="rId7" Type="http://schemas.microsoft.com/office/2007/relationships/hdphoto" Target="../media/hdphoto10.wdp"/><Relationship Id="rId12" Type="http://schemas.microsoft.com/office/2007/relationships/hdphoto" Target="../media/hdphoto11.wdp"/><Relationship Id="rId17" Type="http://schemas.openxmlformats.org/officeDocument/2006/relationships/image" Target="../media/image156.png"/><Relationship Id="rId25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5.jpeg"/><Relationship Id="rId20" Type="http://schemas.microsoft.com/office/2007/relationships/hdphoto" Target="../media/hdphoto14.wdp"/><Relationship Id="rId1" Type="http://schemas.openxmlformats.org/officeDocument/2006/relationships/slideLayout" Target="../slideLayouts/slideLayout180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24" Type="http://schemas.openxmlformats.org/officeDocument/2006/relationships/image" Target="../media/image159.png"/><Relationship Id="rId5" Type="http://schemas.microsoft.com/office/2007/relationships/hdphoto" Target="../media/hdphoto9.wdp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10" Type="http://schemas.openxmlformats.org/officeDocument/2006/relationships/image" Target="../media/image151.png"/><Relationship Id="rId19" Type="http://schemas.openxmlformats.org/officeDocument/2006/relationships/image" Target="../media/image157.png"/><Relationship Id="rId4" Type="http://schemas.openxmlformats.org/officeDocument/2006/relationships/image" Target="../media/image147.png"/><Relationship Id="rId9" Type="http://schemas.openxmlformats.org/officeDocument/2006/relationships/image" Target="../media/image150.png"/><Relationship Id="rId14" Type="http://schemas.microsoft.com/office/2007/relationships/hdphoto" Target="../media/hdphoto12.wdp"/><Relationship Id="rId22" Type="http://schemas.microsoft.com/office/2007/relationships/hdphoto" Target="../media/hdphoto1.wdp"/><Relationship Id="rId27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4.xml"/><Relationship Id="rId5" Type="http://schemas.openxmlformats.org/officeDocument/2006/relationships/image" Target="../media/image145.png"/><Relationship Id="rId4" Type="http://schemas.openxmlformats.org/officeDocument/2006/relationships/image" Target="../media/image16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2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9.xml"/><Relationship Id="rId6" Type="http://schemas.openxmlformats.org/officeDocument/2006/relationships/image" Target="../media/image166.png"/><Relationship Id="rId11" Type="http://schemas.openxmlformats.org/officeDocument/2006/relationships/image" Target="../media/image160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45.png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5.png"/><Relationship Id="rId5" Type="http://schemas.openxmlformats.org/officeDocument/2006/relationships/image" Target="../media/image143.jpe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9.xml"/><Relationship Id="rId6" Type="http://schemas.openxmlformats.org/officeDocument/2006/relationships/image" Target="../media/image176.png"/><Relationship Id="rId11" Type="http://schemas.openxmlformats.org/officeDocument/2006/relationships/image" Target="../media/image139.png"/><Relationship Id="rId5" Type="http://schemas.openxmlformats.org/officeDocument/2006/relationships/image" Target="../media/image175.png"/><Relationship Id="rId10" Type="http://schemas.openxmlformats.org/officeDocument/2006/relationships/image" Target="../media/image34.png"/><Relationship Id="rId4" Type="http://schemas.openxmlformats.org/officeDocument/2006/relationships/image" Target="../media/image17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78.png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45.png"/><Relationship Id="rId5" Type="http://schemas.openxmlformats.org/officeDocument/2006/relationships/image" Target="../media/image143.jpe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1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2.png"/><Relationship Id="rId12" Type="http://schemas.openxmlformats.org/officeDocument/2006/relationships/image" Target="../media/image183.png"/><Relationship Id="rId17" Type="http://schemas.openxmlformats.org/officeDocument/2006/relationships/image" Target="../media/image187.png"/><Relationship Id="rId2" Type="http://schemas.openxmlformats.org/officeDocument/2006/relationships/slideLayout" Target="../slideLayouts/slideLayout178.xml"/><Relationship Id="rId16" Type="http://schemas.openxmlformats.org/officeDocument/2006/relationships/image" Target="../media/image186.pn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1.png"/><Relationship Id="rId11" Type="http://schemas.openxmlformats.org/officeDocument/2006/relationships/image" Target="../media/image182.png"/><Relationship Id="rId5" Type="http://schemas.openxmlformats.org/officeDocument/2006/relationships/image" Target="../media/image120.png"/><Relationship Id="rId15" Type="http://schemas.openxmlformats.org/officeDocument/2006/relationships/image" Target="../media/image185.png"/><Relationship Id="rId10" Type="http://schemas.openxmlformats.org/officeDocument/2006/relationships/image" Target="../media/image181.png"/><Relationship Id="rId19" Type="http://schemas.openxmlformats.org/officeDocument/2006/relationships/image" Target="../media/image188.png"/><Relationship Id="rId4" Type="http://schemas.openxmlformats.org/officeDocument/2006/relationships/image" Target="../media/image28.jpg"/><Relationship Id="rId9" Type="http://schemas.openxmlformats.org/officeDocument/2006/relationships/image" Target="../media/image180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17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89.png"/><Relationship Id="rId5" Type="http://schemas.openxmlformats.org/officeDocument/2006/relationships/image" Target="../media/image109.pn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7.png"/><Relationship Id="rId3" Type="http://schemas.openxmlformats.org/officeDocument/2006/relationships/image" Target="../media/image99.png"/><Relationship Id="rId7" Type="http://schemas.openxmlformats.org/officeDocument/2006/relationships/image" Target="../media/image193.png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1.xml"/><Relationship Id="rId6" Type="http://schemas.openxmlformats.org/officeDocument/2006/relationships/image" Target="../media/image192.png"/><Relationship Id="rId11" Type="http://schemas.openxmlformats.org/officeDocument/2006/relationships/image" Target="../media/image158.png"/><Relationship Id="rId5" Type="http://schemas.openxmlformats.org/officeDocument/2006/relationships/image" Target="../media/image191.png"/><Relationship Id="rId15" Type="http://schemas.openxmlformats.org/officeDocument/2006/relationships/image" Target="../media/image199.png"/><Relationship Id="rId10" Type="http://schemas.openxmlformats.org/officeDocument/2006/relationships/image" Target="../media/image195.png"/><Relationship Id="rId4" Type="http://schemas.microsoft.com/office/2007/relationships/hdphoto" Target="../media/hdphoto15.wdp"/><Relationship Id="rId9" Type="http://schemas.openxmlformats.org/officeDocument/2006/relationships/image" Target="../media/image163.png"/><Relationship Id="rId14" Type="http://schemas.openxmlformats.org/officeDocument/2006/relationships/image" Target="../media/image198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image" Target="../media/image213.png"/><Relationship Id="rId26" Type="http://schemas.openxmlformats.org/officeDocument/2006/relationships/image" Target="../media/image120.png"/><Relationship Id="rId3" Type="http://schemas.openxmlformats.org/officeDocument/2006/relationships/image" Target="../media/image200.png"/><Relationship Id="rId21" Type="http://schemas.openxmlformats.org/officeDocument/2006/relationships/image" Target="../media/image32.png"/><Relationship Id="rId7" Type="http://schemas.openxmlformats.org/officeDocument/2006/relationships/image" Target="../media/image204.png"/><Relationship Id="rId12" Type="http://schemas.openxmlformats.org/officeDocument/2006/relationships/image" Target="../media/image208.png"/><Relationship Id="rId17" Type="http://schemas.openxmlformats.org/officeDocument/2006/relationships/image" Target="../media/image212.png"/><Relationship Id="rId25" Type="http://schemas.openxmlformats.org/officeDocument/2006/relationships/image" Target="../media/image214.png"/><Relationship Id="rId33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1.png"/><Relationship Id="rId20" Type="http://schemas.openxmlformats.org/officeDocument/2006/relationships/image" Target="../media/image1.sv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175.xml"/><Relationship Id="rId6" Type="http://schemas.openxmlformats.org/officeDocument/2006/relationships/image" Target="../media/image203.png"/><Relationship Id="rId11" Type="http://schemas.openxmlformats.org/officeDocument/2006/relationships/image" Target="../media/image207.png"/><Relationship Id="rId24" Type="http://schemas.openxmlformats.org/officeDocument/2006/relationships/image" Target="../media/image2.svg"/><Relationship Id="rId32" Type="http://schemas.openxmlformats.org/officeDocument/2006/relationships/image" Target="../media/image217.png"/><Relationship Id="rId5" Type="http://schemas.openxmlformats.org/officeDocument/2006/relationships/image" Target="../media/image202.png"/><Relationship Id="rId15" Type="http://schemas.openxmlformats.org/officeDocument/2006/relationships/image" Target="../media/image210.png"/><Relationship Id="rId23" Type="http://schemas.openxmlformats.org/officeDocument/2006/relationships/image" Target="../media/image31.png"/><Relationship Id="rId28" Type="http://schemas.openxmlformats.org/officeDocument/2006/relationships/image" Target="../media/image71.png"/><Relationship Id="rId10" Type="http://schemas.openxmlformats.org/officeDocument/2006/relationships/image" Target="../media/image100.png"/><Relationship Id="rId19" Type="http://schemas.openxmlformats.org/officeDocument/2006/relationships/image" Target="../media/image30.png"/><Relationship Id="rId31" Type="http://schemas.openxmlformats.org/officeDocument/2006/relationships/image" Target="../media/image216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91.png"/><Relationship Id="rId22" Type="http://schemas.openxmlformats.org/officeDocument/2006/relationships/image" Target="../media/image3.svg"/><Relationship Id="rId27" Type="http://schemas.openxmlformats.org/officeDocument/2006/relationships/image" Target="../media/image112.png"/><Relationship Id="rId30" Type="http://schemas.openxmlformats.org/officeDocument/2006/relationships/image" Target="../media/image70.png"/><Relationship Id="rId8" Type="http://schemas.openxmlformats.org/officeDocument/2006/relationships/image" Target="../media/image20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RP4y147gH" TargetMode="Externa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72.xml"/><Relationship Id="rId4" Type="http://schemas.openxmlformats.org/officeDocument/2006/relationships/hyperlink" Target="https://github.com/EdgeSolution/AppHub/blob/main/README_ZH.m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7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7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71.xml"/></Relationships>
</file>

<file path=ppt/slides/_rels/slide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62.svg"/><Relationship Id="rId3" Type="http://schemas.openxmlformats.org/officeDocument/2006/relationships/image" Target="../media/image40.png"/><Relationship Id="rId42" Type="http://schemas.openxmlformats.org/officeDocument/2006/relationships/image" Target="../media/image42.png"/><Relationship Id="rId47" Type="http://schemas.openxmlformats.org/officeDocument/2006/relationships/image" Target="../media/image30.png"/><Relationship Id="rId46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41" Type="http://schemas.openxmlformats.org/officeDocument/2006/relationships/image" Target="../media/image390.svg"/><Relationship Id="rId1" Type="http://schemas.openxmlformats.org/officeDocument/2006/relationships/slideLayout" Target="../slideLayouts/slideLayout170.xml"/><Relationship Id="rId40" Type="http://schemas.openxmlformats.org/officeDocument/2006/relationships/image" Target="../media/image32.png"/><Relationship Id="rId45" Type="http://schemas.openxmlformats.org/officeDocument/2006/relationships/image" Target="../media/image45.png"/><Relationship Id="rId6" Type="http://schemas.openxmlformats.org/officeDocument/2006/relationships/image" Target="../media/image360.svg"/><Relationship Id="rId44" Type="http://schemas.openxmlformats.org/officeDocument/2006/relationships/image" Target="../media/image44.png"/><Relationship Id="rId4" Type="http://schemas.openxmlformats.org/officeDocument/2006/relationships/image" Target="../media/image41.png"/><Relationship Id="rId43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7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7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7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7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7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7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8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17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.sv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18.svg"/><Relationship Id="rId4" Type="http://schemas.openxmlformats.org/officeDocument/2006/relationships/image" Target="../media/image28.jpg"/><Relationship Id="rId9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71.xml"/><Relationship Id="rId4" Type="http://schemas.openxmlformats.org/officeDocument/2006/relationships/image" Target="../media/image2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7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67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9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hyperlink" Target="https://www.wise-paas.cn/product/WISE-IoTSuite_AppHub" TargetMode="External"/><Relationship Id="rId7" Type="http://schemas.openxmlformats.org/officeDocument/2006/relationships/image" Target="../media/image251.png"/><Relationship Id="rId12" Type="http://schemas.openxmlformats.org/officeDocument/2006/relationships/hyperlink" Target="https://wise-iot.advantech.com.cn/zh-cn/marketplace/product/advantech.wise-paas-apphub/pricing-detail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1.xml"/><Relationship Id="rId6" Type="http://schemas.openxmlformats.org/officeDocument/2006/relationships/hyperlink" Target="https://github.com/EdgeSolution/AppHub-VM-Cloud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drive.google.com/drive/folders/1ijrMNZEtBwX1auGMGfCRlcl2l9r0etTV?usp=sharing" TargetMode="External"/><Relationship Id="rId10" Type="http://schemas.openxmlformats.org/officeDocument/2006/relationships/image" Target="../media/image254.png"/><Relationship Id="rId4" Type="http://schemas.openxmlformats.org/officeDocument/2006/relationships/hyperlink" Target="https://pan.baidu.com/s/1kuqIMkCbecQVIyGYrXUtyg" TargetMode="External"/><Relationship Id="rId9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7.svg"/><Relationship Id="rId26" Type="http://schemas.openxmlformats.org/officeDocument/2006/relationships/image" Target="../media/image125.svg"/><Relationship Id="rId8" Type="http://schemas.openxmlformats.org/officeDocument/2006/relationships/image" Target="../media/image107.svg"/><Relationship Id="rId3" Type="http://schemas.openxmlformats.org/officeDocument/2006/relationships/image" Target="../media/image52.png"/><Relationship Id="rId21" Type="http://schemas.openxmlformats.org/officeDocument/2006/relationships/image" Target="../media/image57.png"/><Relationship Id="rId7" Type="http://schemas.openxmlformats.org/officeDocument/2006/relationships/image" Target="../media/image54.png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12" Type="http://schemas.openxmlformats.org/officeDocument/2006/relationships/image" Target="../media/image11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5.svg"/><Relationship Id="rId20" Type="http://schemas.openxmlformats.org/officeDocument/2006/relationships/image" Target="../media/image11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70.xml"/><Relationship Id="rId6" Type="http://schemas.openxmlformats.org/officeDocument/2006/relationships/image" Target="../media/image105.svg"/><Relationship Id="rId24" Type="http://schemas.openxmlformats.org/officeDocument/2006/relationships/image" Target="../media/image123.svg"/><Relationship Id="rId5" Type="http://schemas.openxmlformats.org/officeDocument/2006/relationships/image" Target="../media/image53.png"/><Relationship Id="rId23" Type="http://schemas.openxmlformats.org/officeDocument/2006/relationships/image" Target="../media/image58.png"/><Relationship Id="rId28" Type="http://schemas.openxmlformats.org/officeDocument/2006/relationships/image" Target="../media/image61.png"/><Relationship Id="rId19" Type="http://schemas.openxmlformats.org/officeDocument/2006/relationships/image" Target="../media/image56.png"/><Relationship Id="rId10" Type="http://schemas.openxmlformats.org/officeDocument/2006/relationships/image" Target="../media/image109.svg"/><Relationship Id="rId31" Type="http://schemas.openxmlformats.org/officeDocument/2006/relationships/image" Target="../media/image64.png"/><Relationship Id="rId4" Type="http://schemas.openxmlformats.org/officeDocument/2006/relationships/image" Target="../media/image103.svg"/><Relationship Id="rId22" Type="http://schemas.openxmlformats.org/officeDocument/2006/relationships/image" Target="../media/image121.sv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14" Type="http://schemas.openxmlformats.org/officeDocument/2006/relationships/image" Target="../media/image1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70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microsoft.com/office/2007/relationships/hdphoto" Target="../media/hdphoto1.wdp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9" Type="http://schemas.openxmlformats.org/officeDocument/2006/relationships/image" Target="../media/image32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42" Type="http://schemas.openxmlformats.org/officeDocument/2006/relationships/image" Target="../media/image111.png"/><Relationship Id="rId47" Type="http://schemas.openxmlformats.org/officeDocument/2006/relationships/image" Target="../media/image115.png"/><Relationship Id="rId50" Type="http://schemas.openxmlformats.org/officeDocument/2006/relationships/image" Target="../media/image15.sv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1.png"/><Relationship Id="rId29" Type="http://schemas.openxmlformats.org/officeDocument/2006/relationships/image" Target="../media/image104.png"/><Relationship Id="rId11" Type="http://schemas.openxmlformats.org/officeDocument/2006/relationships/image" Target="../media/image88.png"/><Relationship Id="rId24" Type="http://schemas.openxmlformats.org/officeDocument/2006/relationships/image" Target="../media/image99.png"/><Relationship Id="rId32" Type="http://schemas.openxmlformats.org/officeDocument/2006/relationships/image" Target="../media/image106.png"/><Relationship Id="rId40" Type="http://schemas.openxmlformats.org/officeDocument/2006/relationships/image" Target="../media/image14.svg"/><Relationship Id="rId45" Type="http://schemas.openxmlformats.org/officeDocument/2006/relationships/image" Target="../media/image114.png"/><Relationship Id="rId53" Type="http://schemas.openxmlformats.org/officeDocument/2006/relationships/image" Target="../media/image119.png"/><Relationship Id="rId5" Type="http://schemas.openxmlformats.org/officeDocument/2006/relationships/image" Target="../media/image84.png"/><Relationship Id="rId15" Type="http://schemas.microsoft.com/office/2007/relationships/hdphoto" Target="../media/hdphoto6.wdp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30.png"/><Relationship Id="rId49" Type="http://schemas.openxmlformats.org/officeDocument/2006/relationships/image" Target="../media/image31.png"/><Relationship Id="rId10" Type="http://schemas.microsoft.com/office/2007/relationships/hdphoto" Target="../media/hdphoto4.wdp"/><Relationship Id="rId19" Type="http://schemas.openxmlformats.org/officeDocument/2006/relationships/image" Target="../media/image94.png"/><Relationship Id="rId31" Type="http://schemas.microsoft.com/office/2007/relationships/hdphoto" Target="../media/hdphoto7.wdp"/><Relationship Id="rId44" Type="http://schemas.openxmlformats.org/officeDocument/2006/relationships/image" Target="../media/image113.png"/><Relationship Id="rId52" Type="http://schemas.openxmlformats.org/officeDocument/2006/relationships/image" Target="../media/image118.png"/><Relationship Id="rId4" Type="http://schemas.microsoft.com/office/2007/relationships/hdphoto" Target="../media/hdphoto2.wdp"/><Relationship Id="rId9" Type="http://schemas.openxmlformats.org/officeDocument/2006/relationships/image" Target="../media/image87.png"/><Relationship Id="rId14" Type="http://schemas.openxmlformats.org/officeDocument/2006/relationships/image" Target="../media/image90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43" Type="http://schemas.openxmlformats.org/officeDocument/2006/relationships/image" Target="../media/image112.png"/><Relationship Id="rId48" Type="http://schemas.openxmlformats.org/officeDocument/2006/relationships/image" Target="../media/image116.png"/><Relationship Id="rId8" Type="http://schemas.openxmlformats.org/officeDocument/2006/relationships/image" Target="../media/image86.png"/><Relationship Id="rId51" Type="http://schemas.openxmlformats.org/officeDocument/2006/relationships/image" Target="../media/image117.png"/><Relationship Id="rId3" Type="http://schemas.openxmlformats.org/officeDocument/2006/relationships/image" Target="../media/image83.png"/><Relationship Id="rId12" Type="http://schemas.openxmlformats.org/officeDocument/2006/relationships/image" Target="../media/image89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38" Type="http://schemas.openxmlformats.org/officeDocument/2006/relationships/image" Target="../media/image13.svg"/><Relationship Id="rId46" Type="http://schemas.microsoft.com/office/2007/relationships/hdphoto" Target="../media/hdphoto8.wdp"/><Relationship Id="rId20" Type="http://schemas.openxmlformats.org/officeDocument/2006/relationships/image" Target="../media/image95.png"/><Relationship Id="rId41" Type="http://schemas.openxmlformats.org/officeDocument/2006/relationships/image" Target="../media/image110.png"/><Relationship Id="rId1" Type="http://schemas.openxmlformats.org/officeDocument/2006/relationships/slideLayout" Target="../slideLayouts/slideLayout176.xml"/><Relationship Id="rId6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01.png"/><Relationship Id="rId3" Type="http://schemas.openxmlformats.org/officeDocument/2006/relationships/image" Target="../media/image102.png"/><Relationship Id="rId7" Type="http://schemas.openxmlformats.org/officeDocument/2006/relationships/image" Target="../media/image12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" y="0"/>
            <a:ext cx="9131852" cy="51435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597444" y="2232408"/>
            <a:ext cx="6317631" cy="432048"/>
          </a:xfrm>
        </p:spPr>
        <p:txBody>
          <a:bodyPr/>
          <a:lstStyle/>
          <a:p>
            <a:r>
              <a:rPr lang="zh-CN" altLang="zh-CN" b="1" dirty="0" smtClean="0">
                <a:solidFill>
                  <a:schemeClr val="bg2">
                    <a:lumMod val="50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Times New Roman" panose="02020603050405020304" pitchFamily="18" charset="0"/>
              </a:rPr>
              <a:t>远程</a:t>
            </a:r>
            <a:r>
              <a:rPr lang="zh-CN" altLang="zh-CN" b="1" dirty="0">
                <a:solidFill>
                  <a:schemeClr val="bg2">
                    <a:lumMod val="50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Times New Roman" panose="02020603050405020304" pitchFamily="18" charset="0"/>
              </a:rPr>
              <a:t>设备和系统管理</a:t>
            </a:r>
            <a:r>
              <a:rPr lang="zh-CN" altLang="zh-CN" b="1" dirty="0" smtClean="0">
                <a:solidFill>
                  <a:schemeClr val="bg2">
                    <a:lumMod val="50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Times New Roman" panose="02020603050405020304" pitchFamily="18" charset="0"/>
              </a:rPr>
              <a:t>服务</a:t>
            </a:r>
            <a:endParaRPr lang="en-US" altLang="zh-CN" b="1" dirty="0" smtClean="0">
              <a:solidFill>
                <a:schemeClr val="bg2">
                  <a:lumMod val="50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chemeClr val="bg2">
                  <a:lumMod val="50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659718" y="4175137"/>
            <a:ext cx="2724150" cy="293254"/>
          </a:xfrm>
        </p:spPr>
        <p:txBody>
          <a:bodyPr>
            <a:noAutofit/>
          </a:bodyPr>
          <a:lstStyle/>
          <a:p>
            <a:r>
              <a:rPr lang="en-US" altLang="zh-CN" sz="1200" kern="12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2023.02</a:t>
            </a:r>
            <a:endParaRPr lang="zh-CN" altLang="en-US" sz="1200" kern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圖形 11">
            <a:extLst>
              <a:ext uri="{FF2B5EF4-FFF2-40B4-BE49-F238E27FC236}">
                <a16:creationId xmlns:a16="http://schemas.microsoft.com/office/drawing/2014/main" id="{95D83C02-9463-47BC-BDBC-CAEEE5750D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84664" y="2592909"/>
            <a:ext cx="241664" cy="246168"/>
          </a:xfrm>
          <a:prstGeom prst="rect">
            <a:avLst/>
          </a:prstGeom>
        </p:spPr>
      </p:pic>
      <p:pic>
        <p:nvPicPr>
          <p:cNvPr id="12" name="圖形 9">
            <a:extLst>
              <a:ext uri="{FF2B5EF4-FFF2-40B4-BE49-F238E27FC236}">
                <a16:creationId xmlns:a16="http://schemas.microsoft.com/office/drawing/2014/main" id="{1199CF76-2F28-4A41-BE75-0DF12332A5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80782" y="2576476"/>
            <a:ext cx="282995" cy="259158"/>
          </a:xfrm>
          <a:prstGeom prst="rect">
            <a:avLst/>
          </a:prstGeom>
        </p:spPr>
      </p:pic>
      <p:pic>
        <p:nvPicPr>
          <p:cNvPr id="16" name="圖形 5">
            <a:extLst>
              <a:ext uri="{FF2B5EF4-FFF2-40B4-BE49-F238E27FC236}">
                <a16:creationId xmlns:a16="http://schemas.microsoft.com/office/drawing/2014/main" id="{F295EE9F-B262-4A3B-85D2-A1584F2E64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609666" y="2586414"/>
            <a:ext cx="267168" cy="25915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1177" y="1671650"/>
            <a:ext cx="4443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WISE-IoTSuite/AppHub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43" y="4518289"/>
            <a:ext cx="971338" cy="4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5"/>
    </mc:Choice>
    <mc:Fallback xmlns="">
      <p:transition spd="slow" advTm="303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梯形 176"/>
          <p:cNvSpPr/>
          <p:nvPr/>
        </p:nvSpPr>
        <p:spPr>
          <a:xfrm>
            <a:off x="1" y="2894923"/>
            <a:ext cx="9144000" cy="2308183"/>
          </a:xfrm>
          <a:prstGeom prst="trapezoid">
            <a:avLst>
              <a:gd name="adj" fmla="val 0"/>
            </a:avLst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78000">
                <a:schemeClr val="tx1">
                  <a:lumMod val="65000"/>
                  <a:lumOff val="35000"/>
                  <a:alpha val="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74" tIns="45587" rIns="91174" bIns="45587" rtlCol="0" anchor="ctr"/>
          <a:lstStyle/>
          <a:p>
            <a:pPr algn="ctr" defTabSz="911202">
              <a:defRPr/>
            </a:pPr>
            <a:endParaRPr lang="zh-CN" altLang="en-US">
              <a:solidFill>
                <a:prstClr val="black">
                  <a:lumMod val="85000"/>
                  <a:lumOff val="15000"/>
                </a:prst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0" y="-10558"/>
            <a:ext cx="9136970" cy="4165588"/>
          </a:xfrm>
          <a:prstGeom prst="rect">
            <a:avLst/>
          </a:prstGeom>
          <a:gradFill flip="none" rotWithShape="1">
            <a:gsLst>
              <a:gs pos="7000">
                <a:srgbClr val="00B0F0">
                  <a:tint val="66000"/>
                  <a:satMod val="160000"/>
                  <a:alpha val="11000"/>
                </a:srgbClr>
              </a:gs>
              <a:gs pos="50000">
                <a:srgbClr val="0070C0">
                  <a:alpha val="26000"/>
                </a:srgbClr>
              </a:gs>
              <a:gs pos="93000">
                <a:srgbClr val="00B0F0">
                  <a:tint val="23500"/>
                  <a:satMod val="160000"/>
                  <a:alpha val="300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kern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193" name="Shape 1027"/>
          <p:cNvSpPr/>
          <p:nvPr/>
        </p:nvSpPr>
        <p:spPr>
          <a:xfrm>
            <a:off x="3748835" y="940619"/>
            <a:ext cx="2590493" cy="1343605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srgbClr val="00B0F0">
                <a:alpha val="37000"/>
              </a:srgbClr>
            </a:outerShdw>
          </a:effectLst>
        </p:spPr>
        <p:txBody>
          <a:bodyPr lIns="121900" tIns="121900" rIns="121900" bIns="121900" anchor="ctr"/>
          <a:lstStyle/>
          <a:p>
            <a:pPr defTabSz="914378">
              <a:defRPr/>
            </a:pPr>
            <a:endParaRPr sz="1200" kern="0" dirty="0">
              <a:solidFill>
                <a:srgbClr val="00000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978954" y="2431042"/>
            <a:ext cx="1882164" cy="2429948"/>
            <a:chOff x="2355912" y="2372916"/>
            <a:chExt cx="1882164" cy="2429948"/>
          </a:xfrm>
        </p:grpSpPr>
        <p:pic>
          <p:nvPicPr>
            <p:cNvPr id="44" name="Picture 6" descr="https://advcloudfiles.advantech.com.cn/web/Images/solutions-2018/iretail/SolutionIndex_hospitalit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791" y="3478637"/>
              <a:ext cx="1752285" cy="1295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4"/>
            <a:srcRect l="8409" t="2816" r="13720" b="2816"/>
            <a:stretch>
              <a:fillRect/>
            </a:stretch>
          </p:blipFill>
          <p:spPr>
            <a:xfrm>
              <a:off x="3445922" y="2372916"/>
              <a:ext cx="424800" cy="604800"/>
            </a:xfrm>
            <a:custGeom>
              <a:avLst/>
              <a:gdLst>
                <a:gd name="connsiteX0" fmla="*/ 212400 w 424800"/>
                <a:gd name="connsiteY0" fmla="*/ 0 h 604800"/>
                <a:gd name="connsiteX1" fmla="*/ 424800 w 424800"/>
                <a:gd name="connsiteY1" fmla="*/ 212400 h 604800"/>
                <a:gd name="connsiteX2" fmla="*/ 424800 w 424800"/>
                <a:gd name="connsiteY2" fmla="*/ 392400 h 604800"/>
                <a:gd name="connsiteX3" fmla="*/ 212400 w 424800"/>
                <a:gd name="connsiteY3" fmla="*/ 604800 h 604800"/>
                <a:gd name="connsiteX4" fmla="*/ 0 w 424800"/>
                <a:gd name="connsiteY4" fmla="*/ 392400 h 604800"/>
                <a:gd name="connsiteX5" fmla="*/ 0 w 424800"/>
                <a:gd name="connsiteY5" fmla="*/ 212400 h 604800"/>
                <a:gd name="connsiteX6" fmla="*/ 212400 w 424800"/>
                <a:gd name="connsiteY6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4800" h="604800">
                  <a:moveTo>
                    <a:pt x="212400" y="0"/>
                  </a:moveTo>
                  <a:cubicBezTo>
                    <a:pt x="329705" y="0"/>
                    <a:pt x="424800" y="95095"/>
                    <a:pt x="424800" y="212400"/>
                  </a:cubicBezTo>
                  <a:lnTo>
                    <a:pt x="424800" y="392400"/>
                  </a:lnTo>
                  <a:cubicBezTo>
                    <a:pt x="424800" y="509705"/>
                    <a:pt x="329705" y="604800"/>
                    <a:pt x="212400" y="604800"/>
                  </a:cubicBezTo>
                  <a:cubicBezTo>
                    <a:pt x="95095" y="604800"/>
                    <a:pt x="0" y="509705"/>
                    <a:pt x="0" y="392400"/>
                  </a:cubicBezTo>
                  <a:lnTo>
                    <a:pt x="0" y="212400"/>
                  </a:lnTo>
                  <a:cubicBezTo>
                    <a:pt x="0" y="95095"/>
                    <a:pt x="95095" y="0"/>
                    <a:pt x="212400" y="0"/>
                  </a:cubicBezTo>
                  <a:close/>
                </a:path>
              </a:pathLst>
            </a:cu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5"/>
            <a:srcRect l="20692" t="14628" r="10653" b="2959"/>
            <a:stretch>
              <a:fillRect/>
            </a:stretch>
          </p:blipFill>
          <p:spPr>
            <a:xfrm>
              <a:off x="2774181" y="2372916"/>
              <a:ext cx="424800" cy="604800"/>
            </a:xfrm>
            <a:custGeom>
              <a:avLst/>
              <a:gdLst>
                <a:gd name="connsiteX0" fmla="*/ 212400 w 424800"/>
                <a:gd name="connsiteY0" fmla="*/ 0 h 604800"/>
                <a:gd name="connsiteX1" fmla="*/ 424800 w 424800"/>
                <a:gd name="connsiteY1" fmla="*/ 212400 h 604800"/>
                <a:gd name="connsiteX2" fmla="*/ 424800 w 424800"/>
                <a:gd name="connsiteY2" fmla="*/ 392400 h 604800"/>
                <a:gd name="connsiteX3" fmla="*/ 212400 w 424800"/>
                <a:gd name="connsiteY3" fmla="*/ 604800 h 604800"/>
                <a:gd name="connsiteX4" fmla="*/ 0 w 424800"/>
                <a:gd name="connsiteY4" fmla="*/ 392400 h 604800"/>
                <a:gd name="connsiteX5" fmla="*/ 0 w 424800"/>
                <a:gd name="connsiteY5" fmla="*/ 212400 h 604800"/>
                <a:gd name="connsiteX6" fmla="*/ 212400 w 424800"/>
                <a:gd name="connsiteY6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4800" h="604800">
                  <a:moveTo>
                    <a:pt x="212400" y="0"/>
                  </a:moveTo>
                  <a:cubicBezTo>
                    <a:pt x="329705" y="0"/>
                    <a:pt x="424800" y="95095"/>
                    <a:pt x="424800" y="212400"/>
                  </a:cubicBezTo>
                  <a:lnTo>
                    <a:pt x="424800" y="392400"/>
                  </a:lnTo>
                  <a:cubicBezTo>
                    <a:pt x="424800" y="509705"/>
                    <a:pt x="329705" y="604800"/>
                    <a:pt x="212400" y="604800"/>
                  </a:cubicBezTo>
                  <a:cubicBezTo>
                    <a:pt x="95095" y="604800"/>
                    <a:pt x="0" y="509705"/>
                    <a:pt x="0" y="392400"/>
                  </a:cubicBezTo>
                  <a:lnTo>
                    <a:pt x="0" y="212400"/>
                  </a:lnTo>
                  <a:cubicBezTo>
                    <a:pt x="0" y="95095"/>
                    <a:pt x="95095" y="0"/>
                    <a:pt x="212400" y="0"/>
                  </a:cubicBezTo>
                  <a:close/>
                </a:path>
              </a:pathLst>
            </a:cu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4" name="文本框 63"/>
            <p:cNvSpPr txBox="1"/>
            <p:nvPr/>
          </p:nvSpPr>
          <p:spPr>
            <a:xfrm>
              <a:off x="3224555" y="3024730"/>
              <a:ext cx="9380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42">
                <a:defRPr/>
              </a:pPr>
              <a:r>
                <a:rPr kumimoji="1" lang="zh-CN" altLang="en-US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导览服务机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515829" y="3024730"/>
              <a:ext cx="9380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42"/>
              <a:r>
                <a:rPr kumimoji="1" lang="zh-CN" altLang="en-US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移动平板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2355912" y="4479738"/>
              <a:ext cx="908573" cy="323126"/>
            </a:xfrm>
            <a:prstGeom prst="rect">
              <a:avLst/>
            </a:prstGeom>
            <a:solidFill>
              <a:srgbClr val="00B0F0">
                <a:alpha val="81961"/>
              </a:srgbClr>
            </a:solidFill>
            <a:ln w="1905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kumimoji="1" lang="zh-CN" altLang="en-US" sz="1200" b="1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服务行业</a:t>
              </a:r>
            </a:p>
          </p:txBody>
        </p:sp>
        <p:cxnSp>
          <p:nvCxnSpPr>
            <p:cNvPr id="67" name="肘形连接符 66"/>
            <p:cNvCxnSpPr/>
            <p:nvPr/>
          </p:nvCxnSpPr>
          <p:spPr>
            <a:xfrm rot="5400000">
              <a:off x="2812713" y="3435573"/>
              <a:ext cx="482095" cy="43262"/>
            </a:xfrm>
            <a:prstGeom prst="bentConnector3">
              <a:avLst>
                <a:gd name="adj1" fmla="val 97419"/>
              </a:avLst>
            </a:prstGeom>
            <a:ln w="6350">
              <a:solidFill>
                <a:srgbClr val="0091C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/>
            <p:nvPr/>
          </p:nvCxnSpPr>
          <p:spPr>
            <a:xfrm rot="5400000">
              <a:off x="3259954" y="3542198"/>
              <a:ext cx="743334" cy="69681"/>
            </a:xfrm>
            <a:prstGeom prst="bentConnector3">
              <a:avLst>
                <a:gd name="adj1" fmla="val 96899"/>
              </a:avLst>
            </a:prstGeom>
            <a:ln w="6350">
              <a:solidFill>
                <a:srgbClr val="0091C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3739645" y="2419367"/>
            <a:ext cx="1984302" cy="2419330"/>
            <a:chOff x="3739645" y="2419366"/>
            <a:chExt cx="1984302" cy="2419330"/>
          </a:xfrm>
        </p:grpSpPr>
        <p:grpSp>
          <p:nvGrpSpPr>
            <p:cNvPr id="88" name="组合 87"/>
            <p:cNvGrpSpPr/>
            <p:nvPr/>
          </p:nvGrpSpPr>
          <p:grpSpPr>
            <a:xfrm>
              <a:off x="3739645" y="2419366"/>
              <a:ext cx="1984302" cy="2376318"/>
              <a:chOff x="4174355" y="2419930"/>
              <a:chExt cx="1984302" cy="2376318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4174355" y="3037596"/>
                <a:ext cx="93806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42">
                  <a:defRPr/>
                </a:pPr>
                <a:r>
                  <a:rPr kumimoji="1" lang="en-US" altLang="zh-CN" sz="900" b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ATM </a:t>
                </a:r>
                <a:r>
                  <a:rPr kumimoji="1" lang="zh-CN" altLang="en-US" sz="900" b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机</a:t>
                </a:r>
                <a:endParaRPr kumimoji="1" lang="zh-CN" altLang="en-US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grpSp>
            <p:nvGrpSpPr>
              <p:cNvPr id="85" name="组合 84"/>
              <p:cNvGrpSpPr/>
              <p:nvPr/>
            </p:nvGrpSpPr>
            <p:grpSpPr>
              <a:xfrm>
                <a:off x="4398091" y="2419930"/>
                <a:ext cx="1760566" cy="2376318"/>
                <a:chOff x="4398091" y="2419930"/>
                <a:chExt cx="1760566" cy="2376318"/>
              </a:xfrm>
            </p:grpSpPr>
            <p:pic>
              <p:nvPicPr>
                <p:cNvPr id="48" name="Picture 8" descr="https://advcloudfiles.advantech.com.cn/web/Images/solutions-2018/iretail/SolutionIndex_banking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8091" y="3530155"/>
                  <a:ext cx="1760566" cy="12660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图片 71"/>
                <p:cNvPicPr>
                  <a:picLocks noChangeAspect="1"/>
                </p:cNvPicPr>
                <p:nvPr/>
              </p:nvPicPr>
              <p:blipFill>
                <a:blip r:embed="rId7"/>
                <a:srcRect l="24768" t="4860" b="4860"/>
                <a:stretch>
                  <a:fillRect/>
                </a:stretch>
              </p:blipFill>
              <p:spPr>
                <a:xfrm>
                  <a:off x="5168773" y="2429039"/>
                  <a:ext cx="424800" cy="604800"/>
                </a:xfrm>
                <a:custGeom>
                  <a:avLst/>
                  <a:gdLst>
                    <a:gd name="connsiteX0" fmla="*/ 212400 w 424800"/>
                    <a:gd name="connsiteY0" fmla="*/ 0 h 604800"/>
                    <a:gd name="connsiteX1" fmla="*/ 424800 w 424800"/>
                    <a:gd name="connsiteY1" fmla="*/ 212400 h 604800"/>
                    <a:gd name="connsiteX2" fmla="*/ 424800 w 424800"/>
                    <a:gd name="connsiteY2" fmla="*/ 392400 h 604800"/>
                    <a:gd name="connsiteX3" fmla="*/ 212400 w 424800"/>
                    <a:gd name="connsiteY3" fmla="*/ 604800 h 604800"/>
                    <a:gd name="connsiteX4" fmla="*/ 0 w 424800"/>
                    <a:gd name="connsiteY4" fmla="*/ 392400 h 604800"/>
                    <a:gd name="connsiteX5" fmla="*/ 0 w 424800"/>
                    <a:gd name="connsiteY5" fmla="*/ 212400 h 604800"/>
                    <a:gd name="connsiteX6" fmla="*/ 212400 w 424800"/>
                    <a:gd name="connsiteY6" fmla="*/ 0 h 6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4800" h="604800">
                      <a:moveTo>
                        <a:pt x="212400" y="0"/>
                      </a:moveTo>
                      <a:cubicBezTo>
                        <a:pt x="329705" y="0"/>
                        <a:pt x="424800" y="95095"/>
                        <a:pt x="424800" y="212400"/>
                      </a:cubicBezTo>
                      <a:lnTo>
                        <a:pt x="424800" y="392400"/>
                      </a:lnTo>
                      <a:cubicBezTo>
                        <a:pt x="424800" y="509705"/>
                        <a:pt x="329705" y="604800"/>
                        <a:pt x="212400" y="604800"/>
                      </a:cubicBezTo>
                      <a:cubicBezTo>
                        <a:pt x="95095" y="604800"/>
                        <a:pt x="0" y="509705"/>
                        <a:pt x="0" y="392400"/>
                      </a:cubicBezTo>
                      <a:lnTo>
                        <a:pt x="0" y="212400"/>
                      </a:lnTo>
                      <a:cubicBezTo>
                        <a:pt x="0" y="95095"/>
                        <a:pt x="95095" y="0"/>
                        <a:pt x="212400" y="0"/>
                      </a:cubicBezTo>
                      <a:close/>
                    </a:path>
                  </a:pathLst>
                </a:custGeom>
                <a:solidFill>
                  <a:srgbClr val="0070C0">
                    <a:alpha val="32157"/>
                  </a:srgb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1" name="图片 70"/>
                <p:cNvPicPr>
                  <a:picLocks noChangeAspect="1"/>
                </p:cNvPicPr>
                <p:nvPr/>
              </p:nvPicPr>
              <p:blipFill>
                <a:blip r:embed="rId8"/>
                <a:srcRect l="7637" t="2900" r="10267" b="2900"/>
                <a:stretch>
                  <a:fillRect/>
                </a:stretch>
              </p:blipFill>
              <p:spPr>
                <a:xfrm>
                  <a:off x="4460047" y="2419930"/>
                  <a:ext cx="424800" cy="604800"/>
                </a:xfrm>
                <a:custGeom>
                  <a:avLst/>
                  <a:gdLst>
                    <a:gd name="connsiteX0" fmla="*/ 212400 w 424800"/>
                    <a:gd name="connsiteY0" fmla="*/ 0 h 604800"/>
                    <a:gd name="connsiteX1" fmla="*/ 424800 w 424800"/>
                    <a:gd name="connsiteY1" fmla="*/ 212400 h 604800"/>
                    <a:gd name="connsiteX2" fmla="*/ 424800 w 424800"/>
                    <a:gd name="connsiteY2" fmla="*/ 392400 h 604800"/>
                    <a:gd name="connsiteX3" fmla="*/ 212400 w 424800"/>
                    <a:gd name="connsiteY3" fmla="*/ 604800 h 604800"/>
                    <a:gd name="connsiteX4" fmla="*/ 0 w 424800"/>
                    <a:gd name="connsiteY4" fmla="*/ 392400 h 604800"/>
                    <a:gd name="connsiteX5" fmla="*/ 0 w 424800"/>
                    <a:gd name="connsiteY5" fmla="*/ 212400 h 604800"/>
                    <a:gd name="connsiteX6" fmla="*/ 212400 w 424800"/>
                    <a:gd name="connsiteY6" fmla="*/ 0 h 6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4800" h="604800">
                      <a:moveTo>
                        <a:pt x="212400" y="0"/>
                      </a:moveTo>
                      <a:cubicBezTo>
                        <a:pt x="329705" y="0"/>
                        <a:pt x="424800" y="95095"/>
                        <a:pt x="424800" y="212400"/>
                      </a:cubicBezTo>
                      <a:lnTo>
                        <a:pt x="424800" y="392400"/>
                      </a:lnTo>
                      <a:cubicBezTo>
                        <a:pt x="424800" y="509705"/>
                        <a:pt x="329705" y="604800"/>
                        <a:pt x="212400" y="604800"/>
                      </a:cubicBezTo>
                      <a:cubicBezTo>
                        <a:pt x="95095" y="604800"/>
                        <a:pt x="0" y="509705"/>
                        <a:pt x="0" y="392400"/>
                      </a:cubicBezTo>
                      <a:lnTo>
                        <a:pt x="0" y="212400"/>
                      </a:lnTo>
                      <a:cubicBezTo>
                        <a:pt x="0" y="95095"/>
                        <a:pt x="95095" y="0"/>
                        <a:pt x="212400" y="0"/>
                      </a:cubicBezTo>
                      <a:close/>
                    </a:path>
                  </a:pathLst>
                </a:cu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70" name="文本框 69"/>
                <p:cNvSpPr txBox="1"/>
                <p:nvPr/>
              </p:nvSpPr>
              <p:spPr>
                <a:xfrm>
                  <a:off x="4883081" y="3034424"/>
                  <a:ext cx="93806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42"/>
                  <a:r>
                    <a:rPr kumimoji="1" lang="zh-CN" altLang="en-US" sz="9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自助服务机</a:t>
                  </a:r>
                </a:p>
              </p:txBody>
            </p:sp>
            <p:cxnSp>
              <p:nvCxnSpPr>
                <p:cNvPr id="77" name="肘形连接符 76"/>
                <p:cNvCxnSpPr/>
                <p:nvPr/>
              </p:nvCxnSpPr>
              <p:spPr>
                <a:xfrm rot="5400000">
                  <a:off x="5167627" y="3407274"/>
                  <a:ext cx="402425" cy="43434"/>
                </a:xfrm>
                <a:prstGeom prst="bentConnector3">
                  <a:avLst>
                    <a:gd name="adj1" fmla="val 96632"/>
                  </a:avLst>
                </a:prstGeom>
                <a:ln w="6350">
                  <a:solidFill>
                    <a:srgbClr val="0091C4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肘形连接符 77"/>
                <p:cNvCxnSpPr/>
                <p:nvPr/>
              </p:nvCxnSpPr>
              <p:spPr>
                <a:xfrm rot="5400000">
                  <a:off x="4393814" y="3460834"/>
                  <a:ext cx="482095" cy="43262"/>
                </a:xfrm>
                <a:prstGeom prst="bentConnector3">
                  <a:avLst>
                    <a:gd name="adj1" fmla="val 97419"/>
                  </a:avLst>
                </a:prstGeom>
                <a:ln w="6350">
                  <a:solidFill>
                    <a:srgbClr val="0091C4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4" name="矩形 123"/>
            <p:cNvSpPr/>
            <p:nvPr/>
          </p:nvSpPr>
          <p:spPr>
            <a:xfrm>
              <a:off x="3951172" y="4515570"/>
              <a:ext cx="908573" cy="323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 w="952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kumimoji="1" lang="zh-CN" altLang="en-US" sz="1200" b="1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银行业</a:t>
              </a: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5573929" y="2455162"/>
            <a:ext cx="2069969" cy="2383535"/>
            <a:chOff x="5573928" y="2455161"/>
            <a:chExt cx="2069969" cy="2383535"/>
          </a:xfrm>
        </p:grpSpPr>
        <p:grpSp>
          <p:nvGrpSpPr>
            <p:cNvPr id="97" name="组合 96"/>
            <p:cNvGrpSpPr/>
            <p:nvPr/>
          </p:nvGrpSpPr>
          <p:grpSpPr>
            <a:xfrm>
              <a:off x="5573928" y="2455161"/>
              <a:ext cx="2069969" cy="2348957"/>
              <a:chOff x="6139678" y="2453907"/>
              <a:chExt cx="2069969" cy="2348957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9"/>
              <a:srcRect l="10672" t="3115" r="10672" b="3359"/>
              <a:stretch>
                <a:fillRect/>
              </a:stretch>
            </p:blipFill>
            <p:spPr>
              <a:xfrm>
                <a:off x="6211044" y="2453907"/>
                <a:ext cx="424800" cy="604800"/>
              </a:xfrm>
              <a:custGeom>
                <a:avLst/>
                <a:gdLst>
                  <a:gd name="connsiteX0" fmla="*/ 212400 w 424800"/>
                  <a:gd name="connsiteY0" fmla="*/ 0 h 604800"/>
                  <a:gd name="connsiteX1" fmla="*/ 424800 w 424800"/>
                  <a:gd name="connsiteY1" fmla="*/ 212400 h 604800"/>
                  <a:gd name="connsiteX2" fmla="*/ 424800 w 424800"/>
                  <a:gd name="connsiteY2" fmla="*/ 392400 h 604800"/>
                  <a:gd name="connsiteX3" fmla="*/ 212400 w 424800"/>
                  <a:gd name="connsiteY3" fmla="*/ 604800 h 604800"/>
                  <a:gd name="connsiteX4" fmla="*/ 0 w 424800"/>
                  <a:gd name="connsiteY4" fmla="*/ 392400 h 604800"/>
                  <a:gd name="connsiteX5" fmla="*/ 0 w 424800"/>
                  <a:gd name="connsiteY5" fmla="*/ 212400 h 604800"/>
                  <a:gd name="connsiteX6" fmla="*/ 212400 w 424800"/>
                  <a:gd name="connsiteY6" fmla="*/ 0 h 6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4800" h="604800">
                    <a:moveTo>
                      <a:pt x="212400" y="0"/>
                    </a:moveTo>
                    <a:cubicBezTo>
                      <a:pt x="329705" y="0"/>
                      <a:pt x="424800" y="95095"/>
                      <a:pt x="424800" y="212400"/>
                    </a:cubicBezTo>
                    <a:lnTo>
                      <a:pt x="424800" y="392400"/>
                    </a:lnTo>
                    <a:cubicBezTo>
                      <a:pt x="424800" y="509705"/>
                      <a:pt x="329705" y="604800"/>
                      <a:pt x="212400" y="604800"/>
                    </a:cubicBezTo>
                    <a:cubicBezTo>
                      <a:pt x="95095" y="604800"/>
                      <a:pt x="0" y="509705"/>
                      <a:pt x="0" y="392400"/>
                    </a:cubicBezTo>
                    <a:lnTo>
                      <a:pt x="0" y="212400"/>
                    </a:lnTo>
                    <a:cubicBezTo>
                      <a:pt x="0" y="95095"/>
                      <a:pt x="95095" y="0"/>
                      <a:pt x="212400" y="0"/>
                    </a:cubicBezTo>
                    <a:close/>
                  </a:path>
                </a:pathLst>
              </a:cu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73" name="Picture 10" descr="https://advcloudfiles.advantech.com.cn/web/Images/solutions-2018/iretail/SolutionIndex_publicSpace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2001" y="3467363"/>
                <a:ext cx="1827646" cy="1335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文本框 89"/>
              <p:cNvSpPr txBox="1"/>
              <p:nvPr/>
            </p:nvSpPr>
            <p:spPr>
              <a:xfrm>
                <a:off x="6139678" y="3071573"/>
                <a:ext cx="5675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42">
                  <a:defRPr/>
                </a:pPr>
                <a:r>
                  <a:rPr kumimoji="1" lang="zh-CN" altLang="en-US" sz="9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闸机</a:t>
                </a:r>
              </a:p>
            </p:txBody>
          </p:sp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11"/>
              <a:srcRect l="1814" t="5357" r="46018"/>
              <a:stretch>
                <a:fillRect/>
              </a:stretch>
            </p:blipFill>
            <p:spPr>
              <a:xfrm>
                <a:off x="7022818" y="2472146"/>
                <a:ext cx="424800" cy="595106"/>
              </a:xfrm>
              <a:custGeom>
                <a:avLst/>
                <a:gdLst>
                  <a:gd name="connsiteX0" fmla="*/ 212400 w 424800"/>
                  <a:gd name="connsiteY0" fmla="*/ 0 h 595106"/>
                  <a:gd name="connsiteX1" fmla="*/ 424800 w 424800"/>
                  <a:gd name="connsiteY1" fmla="*/ 212400 h 595106"/>
                  <a:gd name="connsiteX2" fmla="*/ 424800 w 424800"/>
                  <a:gd name="connsiteY2" fmla="*/ 392400 h 595106"/>
                  <a:gd name="connsiteX3" fmla="*/ 295076 w 424800"/>
                  <a:gd name="connsiteY3" fmla="*/ 588109 h 595106"/>
                  <a:gd name="connsiteX4" fmla="*/ 272534 w 424800"/>
                  <a:gd name="connsiteY4" fmla="*/ 595106 h 595106"/>
                  <a:gd name="connsiteX5" fmla="*/ 152267 w 424800"/>
                  <a:gd name="connsiteY5" fmla="*/ 595106 h 595106"/>
                  <a:gd name="connsiteX6" fmla="*/ 129725 w 424800"/>
                  <a:gd name="connsiteY6" fmla="*/ 588109 h 595106"/>
                  <a:gd name="connsiteX7" fmla="*/ 0 w 424800"/>
                  <a:gd name="connsiteY7" fmla="*/ 392400 h 595106"/>
                  <a:gd name="connsiteX8" fmla="*/ 0 w 424800"/>
                  <a:gd name="connsiteY8" fmla="*/ 212400 h 595106"/>
                  <a:gd name="connsiteX9" fmla="*/ 212400 w 424800"/>
                  <a:gd name="connsiteY9" fmla="*/ 0 h 59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4800" h="595106">
                    <a:moveTo>
                      <a:pt x="212400" y="0"/>
                    </a:moveTo>
                    <a:cubicBezTo>
                      <a:pt x="329705" y="0"/>
                      <a:pt x="424800" y="95095"/>
                      <a:pt x="424800" y="212400"/>
                    </a:cubicBezTo>
                    <a:lnTo>
                      <a:pt x="424800" y="392400"/>
                    </a:lnTo>
                    <a:cubicBezTo>
                      <a:pt x="424800" y="480379"/>
                      <a:pt x="371309" y="555864"/>
                      <a:pt x="295076" y="588109"/>
                    </a:cubicBezTo>
                    <a:lnTo>
                      <a:pt x="272534" y="595106"/>
                    </a:lnTo>
                    <a:lnTo>
                      <a:pt x="152267" y="595106"/>
                    </a:lnTo>
                    <a:lnTo>
                      <a:pt x="129725" y="588109"/>
                    </a:lnTo>
                    <a:cubicBezTo>
                      <a:pt x="53491" y="555864"/>
                      <a:pt x="0" y="480379"/>
                      <a:pt x="0" y="392400"/>
                    </a:cubicBezTo>
                    <a:lnTo>
                      <a:pt x="0" y="212400"/>
                    </a:lnTo>
                    <a:cubicBezTo>
                      <a:pt x="0" y="95095"/>
                      <a:pt x="95095" y="0"/>
                      <a:pt x="212400" y="0"/>
                    </a:cubicBezTo>
                    <a:close/>
                  </a:path>
                </a:pathLst>
              </a:cu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92" name="文本框 91"/>
              <p:cNvSpPr txBox="1"/>
              <p:nvPr/>
            </p:nvSpPr>
            <p:spPr>
              <a:xfrm>
                <a:off x="6707210" y="3075398"/>
                <a:ext cx="11558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42"/>
                <a:r>
                  <a:rPr kumimoji="1" lang="zh-CN" altLang="en-US" sz="9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工业控制器</a:t>
                </a:r>
                <a:r>
                  <a:rPr kumimoji="1" lang="en-US" altLang="zh-CN" sz="9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/</a:t>
                </a:r>
                <a:r>
                  <a:rPr kumimoji="1" lang="zh-CN" altLang="en-US" sz="9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网关</a:t>
                </a:r>
              </a:p>
            </p:txBody>
          </p:sp>
          <p:cxnSp>
            <p:nvCxnSpPr>
              <p:cNvPr id="95" name="肘形连接符 94"/>
              <p:cNvCxnSpPr/>
              <p:nvPr/>
            </p:nvCxnSpPr>
            <p:spPr>
              <a:xfrm rot="16200000" flipH="1">
                <a:off x="7022435" y="3426299"/>
                <a:ext cx="482095" cy="43262"/>
              </a:xfrm>
              <a:prstGeom prst="bentConnector3">
                <a:avLst>
                  <a:gd name="adj1" fmla="val 97419"/>
                </a:avLst>
              </a:prstGeom>
              <a:ln w="6350">
                <a:solidFill>
                  <a:srgbClr val="0091C4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肘形连接符 95"/>
              <p:cNvCxnSpPr/>
              <p:nvPr/>
            </p:nvCxnSpPr>
            <p:spPr>
              <a:xfrm rot="16200000" flipH="1">
                <a:off x="6075862" y="3620345"/>
                <a:ext cx="743334" cy="69681"/>
              </a:xfrm>
              <a:prstGeom prst="bentConnector3">
                <a:avLst>
                  <a:gd name="adj1" fmla="val 96899"/>
                </a:avLst>
              </a:prstGeom>
              <a:ln w="6350">
                <a:solidFill>
                  <a:srgbClr val="0091C4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矩形 125"/>
            <p:cNvSpPr/>
            <p:nvPr/>
          </p:nvSpPr>
          <p:spPr>
            <a:xfrm>
              <a:off x="6265076" y="4515570"/>
              <a:ext cx="908573" cy="323126"/>
            </a:xfrm>
            <a:prstGeom prst="rect">
              <a:avLst/>
            </a:prstGeom>
            <a:solidFill>
              <a:srgbClr val="00B0F0">
                <a:alpha val="78824"/>
              </a:srgbClr>
            </a:solidFill>
            <a:ln w="952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kumimoji="1" lang="zh-CN" altLang="en-US" sz="1200" b="1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公共领域</a:t>
              </a: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6971324" y="1736909"/>
            <a:ext cx="1983058" cy="2447577"/>
            <a:chOff x="7065219" y="1913047"/>
            <a:chExt cx="1983058" cy="2447577"/>
          </a:xfrm>
        </p:grpSpPr>
        <p:grpSp>
          <p:nvGrpSpPr>
            <p:cNvPr id="123" name="组合 122"/>
            <p:cNvGrpSpPr/>
            <p:nvPr/>
          </p:nvGrpSpPr>
          <p:grpSpPr>
            <a:xfrm>
              <a:off x="7065219" y="1913047"/>
              <a:ext cx="1983058" cy="2327209"/>
              <a:chOff x="4334057" y="103019"/>
              <a:chExt cx="1983058" cy="2327209"/>
            </a:xfrm>
          </p:grpSpPr>
          <p:pic>
            <p:nvPicPr>
              <p:cNvPr id="74" name="Picture 12" descr="https://advcloudfiles.advantech.com.cn/web/Images/solutions-2018/iretail/SolutionIndex_industrial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9092" y="1208687"/>
                <a:ext cx="1758023" cy="1221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13"/>
              <a:srcRect l="17476" r="13800" b="20289"/>
              <a:stretch>
                <a:fillRect/>
              </a:stretch>
            </p:blipFill>
            <p:spPr>
              <a:xfrm>
                <a:off x="5427690" y="103019"/>
                <a:ext cx="424800" cy="596025"/>
              </a:xfrm>
              <a:custGeom>
                <a:avLst/>
                <a:gdLst>
                  <a:gd name="connsiteX0" fmla="*/ 168936 w 424800"/>
                  <a:gd name="connsiteY0" fmla="*/ 0 h 596025"/>
                  <a:gd name="connsiteX1" fmla="*/ 255864 w 424800"/>
                  <a:gd name="connsiteY1" fmla="*/ 0 h 596025"/>
                  <a:gd name="connsiteX2" fmla="*/ 295076 w 424800"/>
                  <a:gd name="connsiteY2" fmla="*/ 7917 h 596025"/>
                  <a:gd name="connsiteX3" fmla="*/ 424800 w 424800"/>
                  <a:gd name="connsiteY3" fmla="*/ 203625 h 596025"/>
                  <a:gd name="connsiteX4" fmla="*/ 424800 w 424800"/>
                  <a:gd name="connsiteY4" fmla="*/ 383625 h 596025"/>
                  <a:gd name="connsiteX5" fmla="*/ 212400 w 424800"/>
                  <a:gd name="connsiteY5" fmla="*/ 596025 h 596025"/>
                  <a:gd name="connsiteX6" fmla="*/ 0 w 424800"/>
                  <a:gd name="connsiteY6" fmla="*/ 383625 h 596025"/>
                  <a:gd name="connsiteX7" fmla="*/ 0 w 424800"/>
                  <a:gd name="connsiteY7" fmla="*/ 203625 h 596025"/>
                  <a:gd name="connsiteX8" fmla="*/ 129725 w 424800"/>
                  <a:gd name="connsiteY8" fmla="*/ 7917 h 596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800" h="596025">
                    <a:moveTo>
                      <a:pt x="168936" y="0"/>
                    </a:moveTo>
                    <a:lnTo>
                      <a:pt x="255864" y="0"/>
                    </a:lnTo>
                    <a:lnTo>
                      <a:pt x="295076" y="7917"/>
                    </a:lnTo>
                    <a:cubicBezTo>
                      <a:pt x="371309" y="40161"/>
                      <a:pt x="424800" y="115646"/>
                      <a:pt x="424800" y="203625"/>
                    </a:cubicBezTo>
                    <a:lnTo>
                      <a:pt x="424800" y="383625"/>
                    </a:lnTo>
                    <a:cubicBezTo>
                      <a:pt x="424800" y="500930"/>
                      <a:pt x="329705" y="596025"/>
                      <a:pt x="212400" y="596025"/>
                    </a:cubicBezTo>
                    <a:cubicBezTo>
                      <a:pt x="95095" y="596025"/>
                      <a:pt x="0" y="500930"/>
                      <a:pt x="0" y="383625"/>
                    </a:cubicBezTo>
                    <a:lnTo>
                      <a:pt x="0" y="203625"/>
                    </a:lnTo>
                    <a:cubicBezTo>
                      <a:pt x="0" y="115646"/>
                      <a:pt x="53491" y="40161"/>
                      <a:pt x="129725" y="7917"/>
                    </a:cubicBezTo>
                    <a:close/>
                  </a:path>
                </a:pathLst>
              </a:cu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14"/>
              <a:srcRect l="2585" t="4771" r="32607" b="3377"/>
              <a:stretch>
                <a:fillRect/>
              </a:stretch>
            </p:blipFill>
            <p:spPr>
              <a:xfrm>
                <a:off x="4465312" y="119083"/>
                <a:ext cx="424800" cy="604800"/>
              </a:xfrm>
              <a:custGeom>
                <a:avLst/>
                <a:gdLst>
                  <a:gd name="connsiteX0" fmla="*/ 212400 w 424800"/>
                  <a:gd name="connsiteY0" fmla="*/ 0 h 604800"/>
                  <a:gd name="connsiteX1" fmla="*/ 424800 w 424800"/>
                  <a:gd name="connsiteY1" fmla="*/ 212400 h 604800"/>
                  <a:gd name="connsiteX2" fmla="*/ 424800 w 424800"/>
                  <a:gd name="connsiteY2" fmla="*/ 392400 h 604800"/>
                  <a:gd name="connsiteX3" fmla="*/ 212400 w 424800"/>
                  <a:gd name="connsiteY3" fmla="*/ 604800 h 604800"/>
                  <a:gd name="connsiteX4" fmla="*/ 0 w 424800"/>
                  <a:gd name="connsiteY4" fmla="*/ 392400 h 604800"/>
                  <a:gd name="connsiteX5" fmla="*/ 0 w 424800"/>
                  <a:gd name="connsiteY5" fmla="*/ 212400 h 604800"/>
                  <a:gd name="connsiteX6" fmla="*/ 212400 w 424800"/>
                  <a:gd name="connsiteY6" fmla="*/ 0 h 6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4800" h="604800">
                    <a:moveTo>
                      <a:pt x="212400" y="0"/>
                    </a:moveTo>
                    <a:cubicBezTo>
                      <a:pt x="329705" y="0"/>
                      <a:pt x="424800" y="95095"/>
                      <a:pt x="424800" y="212400"/>
                    </a:cubicBezTo>
                    <a:lnTo>
                      <a:pt x="424800" y="392400"/>
                    </a:lnTo>
                    <a:cubicBezTo>
                      <a:pt x="424800" y="509705"/>
                      <a:pt x="329705" y="604800"/>
                      <a:pt x="212400" y="604800"/>
                    </a:cubicBezTo>
                    <a:cubicBezTo>
                      <a:pt x="95095" y="604800"/>
                      <a:pt x="0" y="509705"/>
                      <a:pt x="0" y="392400"/>
                    </a:cubicBezTo>
                    <a:lnTo>
                      <a:pt x="0" y="212400"/>
                    </a:lnTo>
                    <a:cubicBezTo>
                      <a:pt x="0" y="95095"/>
                      <a:pt x="95095" y="0"/>
                      <a:pt x="212400" y="0"/>
                    </a:cubicBezTo>
                    <a:close/>
                  </a:path>
                </a:pathLst>
              </a:cu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00" name="文本框 99"/>
              <p:cNvSpPr txBox="1"/>
              <p:nvPr/>
            </p:nvSpPr>
            <p:spPr>
              <a:xfrm>
                <a:off x="4334057" y="765762"/>
                <a:ext cx="6873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42"/>
                <a:r>
                  <a:rPr kumimoji="1" lang="zh-CN" altLang="en-US" sz="9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边缘设备</a:t>
                </a: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5366148" y="769120"/>
                <a:ext cx="66473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42">
                  <a:defRPr/>
                </a:pPr>
                <a:r>
                  <a:rPr kumimoji="1" lang="en-US" altLang="zh-CN" sz="9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HMI</a:t>
                </a:r>
                <a:r>
                  <a:rPr kumimoji="1" lang="zh-CN" altLang="en-US" sz="9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设备</a:t>
                </a:r>
              </a:p>
            </p:txBody>
          </p:sp>
          <p:cxnSp>
            <p:nvCxnSpPr>
              <p:cNvPr id="104" name="肘形连接符 103"/>
              <p:cNvCxnSpPr/>
              <p:nvPr/>
            </p:nvCxnSpPr>
            <p:spPr>
              <a:xfrm rot="5400000">
                <a:off x="5514805" y="1021493"/>
                <a:ext cx="286355" cy="168110"/>
              </a:xfrm>
              <a:prstGeom prst="bentConnector3">
                <a:avLst>
                  <a:gd name="adj1" fmla="val 100586"/>
                </a:avLst>
              </a:prstGeom>
              <a:ln w="6350">
                <a:solidFill>
                  <a:srgbClr val="0091C4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肘形连接符 104"/>
              <p:cNvCxnSpPr/>
              <p:nvPr/>
            </p:nvCxnSpPr>
            <p:spPr>
              <a:xfrm rot="16200000" flipH="1">
                <a:off x="4386308" y="1301596"/>
                <a:ext cx="743334" cy="69681"/>
              </a:xfrm>
              <a:prstGeom prst="bentConnector3">
                <a:avLst>
                  <a:gd name="adj1" fmla="val 96899"/>
                </a:avLst>
              </a:prstGeom>
              <a:ln w="6350">
                <a:solidFill>
                  <a:srgbClr val="0091C4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矩形 127"/>
            <p:cNvSpPr/>
            <p:nvPr/>
          </p:nvSpPr>
          <p:spPr>
            <a:xfrm>
              <a:off x="7853474" y="4037498"/>
              <a:ext cx="908573" cy="323126"/>
            </a:xfrm>
            <a:prstGeom prst="rect">
              <a:avLst/>
            </a:prstGeom>
            <a:solidFill>
              <a:srgbClr val="00B0F0">
                <a:alpha val="78039"/>
              </a:srgbClr>
            </a:solidFill>
            <a:ln w="952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kumimoji="1" lang="zh-CN" altLang="en-US" sz="1200" b="1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工业服务</a:t>
              </a:r>
            </a:p>
          </p:txBody>
        </p:sp>
      </p:grpSp>
      <p:sp>
        <p:nvSpPr>
          <p:cNvPr id="167" name="標題 1"/>
          <p:cNvSpPr txBox="1"/>
          <p:nvPr/>
        </p:nvSpPr>
        <p:spPr>
          <a:xfrm>
            <a:off x="133649" y="66415"/>
            <a:ext cx="8702961" cy="410432"/>
          </a:xfrm>
          <a:prstGeom prst="rect">
            <a:avLst/>
          </a:prstGeom>
        </p:spPr>
        <p:txBody>
          <a:bodyPr lIns="91418" tIns="45709" rIns="91418" bIns="45709"/>
          <a:lstStyle>
            <a:lvl1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 marL="4572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6pPr>
            <a:lvl7pPr marL="9144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7pPr>
            <a:lvl8pPr marL="13716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8pPr>
            <a:lvl9pPr marL="18288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9pPr>
          </a:lstStyle>
          <a:p>
            <a:pPr algn="ctr" defTabSz="685783" fontAlgn="base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2B1E8"/>
                </a:solidFill>
                <a:latin typeface="Arial" panose="020B0604020202020204" pitchFamily="34" charset="0"/>
                <a:ea typeface="Noto Sans" panose="020B0502040504020204" pitchFamily="34" charset="0"/>
              </a:rPr>
              <a:t>WISE-IoTSuite/AppHub </a:t>
            </a:r>
            <a:r>
              <a:rPr kumimoji="1"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远程设备和系统管理应用场景</a:t>
            </a:r>
            <a:endParaRPr kumimoji="1" lang="en-US" altLang="zh-TW" sz="22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Calibri" panose="020F0502020204030204"/>
            </a:endParaRPr>
          </a:p>
        </p:txBody>
      </p:sp>
      <p:grpSp>
        <p:nvGrpSpPr>
          <p:cNvPr id="173" name="组合 172"/>
          <p:cNvGrpSpPr/>
          <p:nvPr/>
        </p:nvGrpSpPr>
        <p:grpSpPr>
          <a:xfrm>
            <a:off x="635690" y="450245"/>
            <a:ext cx="6348791" cy="523926"/>
            <a:chOff x="592762" y="748699"/>
            <a:chExt cx="6547252" cy="321609"/>
          </a:xfr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</p:grpSpPr>
        <p:grpSp>
          <p:nvGrpSpPr>
            <p:cNvPr id="166" name="组合 165"/>
            <p:cNvGrpSpPr/>
            <p:nvPr/>
          </p:nvGrpSpPr>
          <p:grpSpPr>
            <a:xfrm>
              <a:off x="592762" y="748699"/>
              <a:ext cx="5168556" cy="147674"/>
              <a:chOff x="2095425" y="331559"/>
              <a:chExt cx="5168556" cy="147674"/>
            </a:xfrm>
            <a:grpFill/>
          </p:grpSpPr>
          <p:sp>
            <p:nvSpPr>
              <p:cNvPr id="162" name="矩形 161"/>
              <p:cNvSpPr/>
              <p:nvPr/>
            </p:nvSpPr>
            <p:spPr>
              <a:xfrm>
                <a:off x="2095425" y="333408"/>
                <a:ext cx="1206459" cy="138271"/>
              </a:xfrm>
              <a:prstGeom prst="rect">
                <a:avLst/>
              </a:prstGeom>
              <a:grpFill/>
              <a:ln w="9525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r>
                  <a:rPr kumimoji="1" lang="zh-CN" altLang="en-US" sz="1200" b="1" dirty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应用</a:t>
                </a:r>
                <a:r>
                  <a:rPr kumimoji="1" lang="en-US" altLang="zh-CN" sz="1200" b="1" dirty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/</a:t>
                </a:r>
                <a:r>
                  <a:rPr kumimoji="1" lang="zh-CN" altLang="en-US" sz="1200" b="1" dirty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系统升级</a:t>
                </a:r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3486846" y="333408"/>
                <a:ext cx="1329826" cy="145825"/>
              </a:xfrm>
              <a:prstGeom prst="rect">
                <a:avLst/>
              </a:prstGeom>
              <a:grpFill/>
              <a:ln w="9525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r>
                  <a:rPr kumimoji="1" lang="zh-CN" altLang="en-US" sz="1200" b="1" dirty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远程配置</a:t>
                </a: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4999082" y="331559"/>
                <a:ext cx="928237" cy="144120"/>
              </a:xfrm>
              <a:prstGeom prst="rect">
                <a:avLst/>
              </a:prstGeom>
              <a:grpFill/>
              <a:ln w="9525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r>
                  <a:rPr kumimoji="1" lang="zh-CN" altLang="en-US" sz="1200" b="1" dirty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远程桌面</a:t>
                </a: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6107000" y="331559"/>
                <a:ext cx="1156981" cy="146315"/>
              </a:xfrm>
              <a:prstGeom prst="rect">
                <a:avLst/>
              </a:prstGeom>
              <a:grpFill/>
              <a:ln w="9525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r>
                  <a:rPr kumimoji="1" lang="zh-CN" altLang="en-US" sz="1200" b="1" dirty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软硬件监控</a:t>
                </a: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592762" y="754967"/>
              <a:ext cx="6547252" cy="315341"/>
              <a:chOff x="-2304142" y="338506"/>
              <a:chExt cx="6547252" cy="315341"/>
            </a:xfrm>
            <a:grpFill/>
          </p:grpSpPr>
          <p:sp>
            <p:nvSpPr>
              <p:cNvPr id="169" name="矩形 168"/>
              <p:cNvSpPr/>
              <p:nvPr/>
            </p:nvSpPr>
            <p:spPr>
              <a:xfrm>
                <a:off x="3050060" y="338506"/>
                <a:ext cx="1193050" cy="138836"/>
              </a:xfrm>
              <a:prstGeom prst="rect">
                <a:avLst/>
              </a:prstGeom>
              <a:grpFill/>
              <a:ln w="9525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r>
                  <a:rPr kumimoji="1" lang="zh-CN" altLang="en-US" sz="1200" b="1" dirty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系统安全管理</a:t>
                </a:r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599515" y="499043"/>
                <a:ext cx="928237" cy="154536"/>
              </a:xfrm>
              <a:prstGeom prst="rect">
                <a:avLst/>
              </a:prstGeom>
              <a:grpFill/>
              <a:ln w="9525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r>
                  <a:rPr kumimoji="1" lang="zh-CN" altLang="en-US" sz="1200" b="1" dirty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容器管理</a:t>
                </a:r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-2304142" y="493901"/>
                <a:ext cx="1206458" cy="159679"/>
              </a:xfrm>
              <a:prstGeom prst="rect">
                <a:avLst/>
              </a:prstGeom>
              <a:grpFill/>
              <a:ln w="9525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r>
                  <a:rPr kumimoji="1" lang="zh-CN" altLang="en-US" sz="1200" b="1" dirty="0" smtClean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分组和批量</a:t>
                </a:r>
                <a:endParaRPr kumimoji="1" lang="zh-CN" altLang="en-US" sz="1200" b="1" dirty="0">
                  <a:solidFill>
                    <a:srgbClr val="00B0F0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1713400" y="499042"/>
                <a:ext cx="1156982" cy="154805"/>
              </a:xfrm>
              <a:prstGeom prst="rect">
                <a:avLst/>
              </a:prstGeom>
              <a:grpFill/>
              <a:ln w="9525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r>
                  <a:rPr kumimoji="1" lang="zh-CN" altLang="en-US" sz="1200" b="1" dirty="0">
                    <a:solidFill>
                      <a:srgbClr val="00B0F0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故障诊断定位</a:t>
                </a:r>
              </a:p>
            </p:txBody>
          </p:sp>
        </p:grpSp>
      </p:grpSp>
      <p:grpSp>
        <p:nvGrpSpPr>
          <p:cNvPr id="178" name="组合 177"/>
          <p:cNvGrpSpPr/>
          <p:nvPr/>
        </p:nvGrpSpPr>
        <p:grpSpPr>
          <a:xfrm>
            <a:off x="199361" y="1441051"/>
            <a:ext cx="2441313" cy="2468256"/>
            <a:chOff x="199360" y="1441051"/>
            <a:chExt cx="2441313" cy="2468256"/>
          </a:xfrm>
        </p:grpSpPr>
        <p:grpSp>
          <p:nvGrpSpPr>
            <p:cNvPr id="87" name="组合 86"/>
            <p:cNvGrpSpPr/>
            <p:nvPr/>
          </p:nvGrpSpPr>
          <p:grpSpPr>
            <a:xfrm>
              <a:off x="199360" y="1441051"/>
              <a:ext cx="2441313" cy="2378865"/>
              <a:chOff x="112970" y="2040860"/>
              <a:chExt cx="2441313" cy="2378865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616216" y="2695370"/>
                <a:ext cx="93806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42"/>
                <a:r>
                  <a:rPr kumimoji="1" lang="zh-CN" altLang="en-US" sz="9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数位广告机</a:t>
                </a:r>
              </a:p>
            </p:txBody>
          </p:sp>
          <p:grpSp>
            <p:nvGrpSpPr>
              <p:cNvPr id="86" name="组合 85"/>
              <p:cNvGrpSpPr/>
              <p:nvPr/>
            </p:nvGrpSpPr>
            <p:grpSpPr>
              <a:xfrm>
                <a:off x="112970" y="2040860"/>
                <a:ext cx="2141574" cy="2378865"/>
                <a:chOff x="112970" y="2040860"/>
                <a:chExt cx="2141574" cy="2378865"/>
              </a:xfrm>
            </p:grpSpPr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5"/>
                <a:srcRect t="2470" r="24879" b="2470"/>
                <a:stretch>
                  <a:fillRect/>
                </a:stretch>
              </p:blipFill>
              <p:spPr>
                <a:xfrm>
                  <a:off x="1830674" y="2040860"/>
                  <a:ext cx="423870" cy="603989"/>
                </a:xfrm>
                <a:custGeom>
                  <a:avLst/>
                  <a:gdLst>
                    <a:gd name="connsiteX0" fmla="*/ 211935 w 423870"/>
                    <a:gd name="connsiteY0" fmla="*/ 0 h 603989"/>
                    <a:gd name="connsiteX1" fmla="*/ 423870 w 423870"/>
                    <a:gd name="connsiteY1" fmla="*/ 211935 h 603989"/>
                    <a:gd name="connsiteX2" fmla="*/ 423870 w 423870"/>
                    <a:gd name="connsiteY2" fmla="*/ 392054 h 603989"/>
                    <a:gd name="connsiteX3" fmla="*/ 211935 w 423870"/>
                    <a:gd name="connsiteY3" fmla="*/ 603989 h 603989"/>
                    <a:gd name="connsiteX4" fmla="*/ 0 w 423870"/>
                    <a:gd name="connsiteY4" fmla="*/ 392054 h 603989"/>
                    <a:gd name="connsiteX5" fmla="*/ 0 w 423870"/>
                    <a:gd name="connsiteY5" fmla="*/ 211935 h 603989"/>
                    <a:gd name="connsiteX6" fmla="*/ 211935 w 423870"/>
                    <a:gd name="connsiteY6" fmla="*/ 0 h 603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870" h="603989">
                      <a:moveTo>
                        <a:pt x="211935" y="0"/>
                      </a:moveTo>
                      <a:cubicBezTo>
                        <a:pt x="328983" y="0"/>
                        <a:pt x="423870" y="94887"/>
                        <a:pt x="423870" y="211935"/>
                      </a:cubicBezTo>
                      <a:lnTo>
                        <a:pt x="423870" y="392054"/>
                      </a:lnTo>
                      <a:cubicBezTo>
                        <a:pt x="423870" y="509102"/>
                        <a:pt x="328983" y="603989"/>
                        <a:pt x="211935" y="603989"/>
                      </a:cubicBezTo>
                      <a:cubicBezTo>
                        <a:pt x="94887" y="603989"/>
                        <a:pt x="0" y="509102"/>
                        <a:pt x="0" y="392054"/>
                      </a:cubicBezTo>
                      <a:lnTo>
                        <a:pt x="0" y="211935"/>
                      </a:lnTo>
                      <a:cubicBezTo>
                        <a:pt x="0" y="94887"/>
                        <a:pt x="94887" y="0"/>
                        <a:pt x="211935" y="0"/>
                      </a:cubicBezTo>
                      <a:close/>
                    </a:path>
                  </a:pathLst>
                </a:custGeom>
                <a:solidFill>
                  <a:srgbClr val="0070C0">
                    <a:alpha val="32157"/>
                  </a:srgbClr>
                </a:solidFill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rcRect l="22926" t="6697"/>
                <a:stretch>
                  <a:fillRect/>
                </a:stretch>
              </p:blipFill>
              <p:spPr>
                <a:xfrm>
                  <a:off x="1100711" y="2061105"/>
                  <a:ext cx="423870" cy="603989"/>
                </a:xfrm>
                <a:custGeom>
                  <a:avLst/>
                  <a:gdLst>
                    <a:gd name="connsiteX0" fmla="*/ 211935 w 423870"/>
                    <a:gd name="connsiteY0" fmla="*/ 0 h 603989"/>
                    <a:gd name="connsiteX1" fmla="*/ 423870 w 423870"/>
                    <a:gd name="connsiteY1" fmla="*/ 211935 h 603989"/>
                    <a:gd name="connsiteX2" fmla="*/ 423870 w 423870"/>
                    <a:gd name="connsiteY2" fmla="*/ 392054 h 603989"/>
                    <a:gd name="connsiteX3" fmla="*/ 211935 w 423870"/>
                    <a:gd name="connsiteY3" fmla="*/ 603989 h 603989"/>
                    <a:gd name="connsiteX4" fmla="*/ 0 w 423870"/>
                    <a:gd name="connsiteY4" fmla="*/ 392054 h 603989"/>
                    <a:gd name="connsiteX5" fmla="*/ 0 w 423870"/>
                    <a:gd name="connsiteY5" fmla="*/ 211935 h 603989"/>
                    <a:gd name="connsiteX6" fmla="*/ 211935 w 423870"/>
                    <a:gd name="connsiteY6" fmla="*/ 0 h 603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870" h="603989">
                      <a:moveTo>
                        <a:pt x="211935" y="0"/>
                      </a:moveTo>
                      <a:cubicBezTo>
                        <a:pt x="328983" y="0"/>
                        <a:pt x="423870" y="94887"/>
                        <a:pt x="423870" y="211935"/>
                      </a:cubicBezTo>
                      <a:lnTo>
                        <a:pt x="423870" y="392054"/>
                      </a:lnTo>
                      <a:cubicBezTo>
                        <a:pt x="423870" y="509102"/>
                        <a:pt x="328983" y="603989"/>
                        <a:pt x="211935" y="603989"/>
                      </a:cubicBezTo>
                      <a:cubicBezTo>
                        <a:pt x="94887" y="603989"/>
                        <a:pt x="0" y="509102"/>
                        <a:pt x="0" y="392054"/>
                      </a:cubicBezTo>
                      <a:lnTo>
                        <a:pt x="0" y="211935"/>
                      </a:lnTo>
                      <a:cubicBezTo>
                        <a:pt x="0" y="94887"/>
                        <a:pt x="94887" y="0"/>
                        <a:pt x="211935" y="0"/>
                      </a:cubicBezTo>
                      <a:close/>
                    </a:path>
                  </a:pathLst>
                </a:custGeom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7"/>
                <a:srcRect l="8937" r="8938"/>
                <a:stretch>
                  <a:fillRect/>
                </a:stretch>
              </p:blipFill>
              <p:spPr>
                <a:xfrm>
                  <a:off x="370749" y="2061105"/>
                  <a:ext cx="423870" cy="603989"/>
                </a:xfrm>
                <a:custGeom>
                  <a:avLst/>
                  <a:gdLst>
                    <a:gd name="connsiteX0" fmla="*/ 211935 w 423870"/>
                    <a:gd name="connsiteY0" fmla="*/ 0 h 603989"/>
                    <a:gd name="connsiteX1" fmla="*/ 423870 w 423870"/>
                    <a:gd name="connsiteY1" fmla="*/ 211935 h 603989"/>
                    <a:gd name="connsiteX2" fmla="*/ 423870 w 423870"/>
                    <a:gd name="connsiteY2" fmla="*/ 392054 h 603989"/>
                    <a:gd name="connsiteX3" fmla="*/ 211935 w 423870"/>
                    <a:gd name="connsiteY3" fmla="*/ 603989 h 603989"/>
                    <a:gd name="connsiteX4" fmla="*/ 0 w 423870"/>
                    <a:gd name="connsiteY4" fmla="*/ 392054 h 603989"/>
                    <a:gd name="connsiteX5" fmla="*/ 0 w 423870"/>
                    <a:gd name="connsiteY5" fmla="*/ 211935 h 603989"/>
                    <a:gd name="connsiteX6" fmla="*/ 211935 w 423870"/>
                    <a:gd name="connsiteY6" fmla="*/ 0 h 603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870" h="603989">
                      <a:moveTo>
                        <a:pt x="211935" y="0"/>
                      </a:moveTo>
                      <a:cubicBezTo>
                        <a:pt x="328983" y="0"/>
                        <a:pt x="423870" y="94887"/>
                        <a:pt x="423870" y="211935"/>
                      </a:cubicBezTo>
                      <a:lnTo>
                        <a:pt x="423870" y="392054"/>
                      </a:lnTo>
                      <a:cubicBezTo>
                        <a:pt x="423870" y="509102"/>
                        <a:pt x="328983" y="603989"/>
                        <a:pt x="211935" y="603989"/>
                      </a:cubicBezTo>
                      <a:cubicBezTo>
                        <a:pt x="94887" y="603989"/>
                        <a:pt x="0" y="509102"/>
                        <a:pt x="0" y="392054"/>
                      </a:cubicBezTo>
                      <a:lnTo>
                        <a:pt x="0" y="211935"/>
                      </a:lnTo>
                      <a:cubicBezTo>
                        <a:pt x="0" y="94887"/>
                        <a:pt x="94887" y="0"/>
                        <a:pt x="211935" y="0"/>
                      </a:cubicBezTo>
                      <a:close/>
                    </a:path>
                  </a:pathLst>
                </a:custGeom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6" name="文本框 5"/>
                <p:cNvSpPr txBox="1"/>
                <p:nvPr/>
              </p:nvSpPr>
              <p:spPr>
                <a:xfrm>
                  <a:off x="1023621" y="2672045"/>
                  <a:ext cx="65513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42">
                    <a:defRPr/>
                  </a:pPr>
                  <a:r>
                    <a:rPr kumimoji="1" lang="en-US" altLang="zh-CN" sz="9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POS</a:t>
                  </a:r>
                  <a:r>
                    <a:rPr kumimoji="1" lang="zh-CN" altLang="en-US" sz="9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机</a:t>
                  </a: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112970" y="2638252"/>
                  <a:ext cx="84819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85783"/>
                  <a:r>
                    <a:rPr kumimoji="1" lang="zh-CN" altLang="en-US" sz="9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智能购物车</a:t>
                  </a:r>
                </a:p>
              </p:txBody>
            </p:sp>
            <p:pic>
              <p:nvPicPr>
                <p:cNvPr id="9" name="Picture 4" descr="https://advcloudfiles.advantech.com.cn/web/Images/solutions-2018/iretail/SolutionIndex_retail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4659" y="3198099"/>
                  <a:ext cx="1876067" cy="1221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" name="肘形连接符 25"/>
                <p:cNvCxnSpPr/>
                <p:nvPr/>
              </p:nvCxnSpPr>
              <p:spPr>
                <a:xfrm rot="16200000" flipH="1">
                  <a:off x="156075" y="3157894"/>
                  <a:ext cx="791160" cy="141001"/>
                </a:xfrm>
                <a:prstGeom prst="bentConnector3">
                  <a:avLst>
                    <a:gd name="adj1" fmla="val 99367"/>
                  </a:avLst>
                </a:prstGeom>
                <a:ln w="6350">
                  <a:solidFill>
                    <a:srgbClr val="0091C4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肘形连接符 30"/>
                <p:cNvCxnSpPr/>
                <p:nvPr/>
              </p:nvCxnSpPr>
              <p:spPr>
                <a:xfrm rot="5400000">
                  <a:off x="1596932" y="3295790"/>
                  <a:ext cx="899788" cy="77191"/>
                </a:xfrm>
                <a:prstGeom prst="bentConnector3">
                  <a:avLst>
                    <a:gd name="adj1" fmla="val 97636"/>
                  </a:avLst>
                </a:prstGeom>
                <a:ln w="6350">
                  <a:solidFill>
                    <a:srgbClr val="0091C4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肘形连接符 31"/>
                <p:cNvCxnSpPr/>
                <p:nvPr/>
              </p:nvCxnSpPr>
              <p:spPr>
                <a:xfrm rot="5400000">
                  <a:off x="1042865" y="3008693"/>
                  <a:ext cx="466956" cy="157225"/>
                </a:xfrm>
                <a:prstGeom prst="bentConnector3">
                  <a:avLst>
                    <a:gd name="adj1" fmla="val 97234"/>
                  </a:avLst>
                </a:prstGeom>
                <a:ln w="6350">
                  <a:solidFill>
                    <a:srgbClr val="0091C4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矩形 173"/>
            <p:cNvSpPr/>
            <p:nvPr/>
          </p:nvSpPr>
          <p:spPr>
            <a:xfrm>
              <a:off x="562336" y="3586181"/>
              <a:ext cx="908573" cy="323126"/>
            </a:xfrm>
            <a:prstGeom prst="rect">
              <a:avLst/>
            </a:prstGeom>
            <a:solidFill>
              <a:srgbClr val="00B0F0">
                <a:alpha val="82745"/>
              </a:srgbClr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kumimoji="1" lang="zh-CN" altLang="en-US" sz="1200" b="1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智能零售</a:t>
              </a: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4366303" y="1960000"/>
            <a:ext cx="1404320" cy="370414"/>
            <a:chOff x="4538743" y="405251"/>
            <a:chExt cx="1404320" cy="370414"/>
          </a:xfrm>
        </p:grpSpPr>
        <p:grpSp>
          <p:nvGrpSpPr>
            <p:cNvPr id="139" name="群組 76"/>
            <p:cNvGrpSpPr>
              <a:grpSpLocks noChangeAspect="1"/>
            </p:cNvGrpSpPr>
            <p:nvPr/>
          </p:nvGrpSpPr>
          <p:grpSpPr>
            <a:xfrm>
              <a:off x="5188817" y="405251"/>
              <a:ext cx="754246" cy="370414"/>
              <a:chOff x="4556033" y="3275031"/>
              <a:chExt cx="2876927" cy="1412873"/>
            </a:xfrm>
          </p:grpSpPr>
          <p:pic>
            <p:nvPicPr>
              <p:cNvPr id="140" name="Picture 9" descr="C:\Users\paul.wu\Desktop\HPC-8212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 t="32176" b="24159"/>
              <a:stretch>
                <a:fillRect/>
              </a:stretch>
            </p:blipFill>
            <p:spPr bwMode="auto">
              <a:xfrm>
                <a:off x="4556033" y="3987201"/>
                <a:ext cx="2867346" cy="7007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9" descr="C:\Users\paul.wu\Desktop\HPC-8212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 t="32176" b="24159"/>
              <a:stretch>
                <a:fillRect/>
              </a:stretch>
            </p:blipFill>
            <p:spPr bwMode="auto">
              <a:xfrm>
                <a:off x="4556033" y="3608603"/>
                <a:ext cx="2867346" cy="7007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9" descr="C:\Users\paul.wu\Desktop\HPC-8212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 t="32176" b="24159"/>
              <a:stretch>
                <a:fillRect/>
              </a:stretch>
            </p:blipFill>
            <p:spPr bwMode="auto">
              <a:xfrm>
                <a:off x="4565614" y="3275031"/>
                <a:ext cx="2867346" cy="7007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9" name="Picture 14" descr="See the source image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923" y="448280"/>
              <a:ext cx="245918" cy="245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16" descr="See the source image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743" y="437378"/>
              <a:ext cx="244150" cy="24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5" name="標題 1"/>
          <p:cNvSpPr txBox="1"/>
          <p:nvPr/>
        </p:nvSpPr>
        <p:spPr>
          <a:xfrm>
            <a:off x="4071274" y="1227576"/>
            <a:ext cx="1744978" cy="410432"/>
          </a:xfrm>
          <a:prstGeom prst="rect">
            <a:avLst/>
          </a:prstGeom>
        </p:spPr>
        <p:txBody>
          <a:bodyPr lIns="91418" tIns="45709" rIns="91418" bIns="45709"/>
          <a:lstStyle>
            <a:lvl1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 marL="4572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6pPr>
            <a:lvl7pPr marL="9144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7pPr>
            <a:lvl8pPr marL="13716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8pPr>
            <a:lvl9pPr marL="18288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9pPr>
          </a:lstStyle>
          <a:p>
            <a:pPr algn="ctr" defTabSz="685783" fontAlgn="base">
              <a:lnSpc>
                <a:spcPct val="90000"/>
              </a:lnSpc>
              <a:defRPr/>
            </a:pP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AppHub</a:t>
            </a:r>
          </a:p>
          <a:p>
            <a:pPr algn="ctr" defTabSz="685783" fontAlgn="base">
              <a:lnSpc>
                <a:spcPct val="90000"/>
              </a:lnSpc>
              <a:defRPr/>
            </a:pP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远程</a:t>
            </a:r>
            <a:r>
              <a:rPr kumimoji="1"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设备和系统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管理</a:t>
            </a:r>
            <a:endParaRPr kumimoji="1"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Calibri" panose="020F050202020403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86934" y="721981"/>
            <a:ext cx="1287516" cy="25175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kumimoji="1" lang="zh-CN" altLang="en-US" sz="1200" b="1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事件通知告警</a:t>
            </a:r>
            <a:endParaRPr kumimoji="1" lang="zh-CN" altLang="en-US" sz="1200" b="1" dirty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828420" y="721208"/>
            <a:ext cx="1156886" cy="25296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kumimoji="1" lang="zh-CN" altLang="en-US" sz="1200" b="1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事件设备联动</a:t>
            </a:r>
            <a:endParaRPr kumimoji="1" lang="zh-CN" altLang="en-US" sz="1200" b="1" dirty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195748" y="453256"/>
            <a:ext cx="1444704" cy="216841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kumimoji="1" lang="zh-CN" altLang="en-US" sz="1200" b="1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工业协议对接</a:t>
            </a:r>
            <a:endParaRPr kumimoji="1" lang="zh-CN" altLang="en-US" sz="1200" b="1" dirty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195747" y="715320"/>
            <a:ext cx="1444704" cy="2499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kumimoji="1" lang="zh-CN" altLang="en-US" sz="1200" b="1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无代码功能扩展</a:t>
            </a:r>
            <a:endParaRPr kumimoji="1" lang="zh-CN" altLang="en-US" sz="1200" b="1" dirty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71" y="1638620"/>
            <a:ext cx="1020239" cy="32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1"/>
          <p:cNvSpPr>
            <a:spLocks noChangeArrowheads="1"/>
          </p:cNvSpPr>
          <p:nvPr/>
        </p:nvSpPr>
        <p:spPr bwMode="auto">
          <a:xfrm>
            <a:off x="0" y="1"/>
            <a:ext cx="9144000" cy="88265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  <a:ex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</a:endParaRPr>
          </a:p>
        </p:txBody>
      </p:sp>
      <p:sp>
        <p:nvSpPr>
          <p:cNvPr id="8" name="標題 4"/>
          <p:cNvSpPr>
            <a:spLocks noGrp="1"/>
          </p:cNvSpPr>
          <p:nvPr>
            <p:ph type="title"/>
          </p:nvPr>
        </p:nvSpPr>
        <p:spPr>
          <a:xfrm>
            <a:off x="49214" y="36636"/>
            <a:ext cx="7079070" cy="7740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2" tIns="34261" rIns="68522" bIns="34261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以</a:t>
            </a:r>
            <a: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</a:t>
            </a:r>
            <a:r>
              <a:rPr lang="zh-CN" altLang="en-US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实现疫情期间医院设备的远程运维管理</a:t>
            </a:r>
            <a:r>
              <a:rPr lang="en-US" altLang="zh-TW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altLang="zh-TW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zh-CN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助力医院实现无接触快速远程设备运维，提高效率，降低风险</a:t>
            </a:r>
            <a:endParaRPr lang="en-US" altLang="zh-TW" sz="15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390" name="矩形 6"/>
          <p:cNvSpPr>
            <a:spLocks noChangeArrowheads="1"/>
          </p:cNvSpPr>
          <p:nvPr/>
        </p:nvSpPr>
        <p:spPr bwMode="auto">
          <a:xfrm>
            <a:off x="161926" y="1418734"/>
            <a:ext cx="2406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9pPr>
          </a:lstStyle>
          <a:p>
            <a:pPr defTabSz="685800" eaLnBrk="1" hangingPunct="1">
              <a:spcBef>
                <a:spcPct val="0"/>
              </a:spcBef>
              <a:buNone/>
            </a:pPr>
            <a:r>
              <a:rPr lang="en-US" altLang="zh-TW" sz="1200" b="1" dirty="0" smtClean="0">
                <a:solidFill>
                  <a:srgbClr val="000000"/>
                </a:solidFill>
                <a:latin typeface="Calibri"/>
              </a:rPr>
              <a:t>Location</a:t>
            </a:r>
            <a:r>
              <a:rPr lang="en-US" altLang="zh-TW" sz="1200" b="1" dirty="0">
                <a:solidFill>
                  <a:srgbClr val="000000"/>
                </a:solidFill>
                <a:latin typeface="Calibri"/>
              </a:rPr>
              <a:t>: </a:t>
            </a:r>
            <a:r>
              <a:rPr lang="zh-CN" altLang="en-US" sz="1200" b="1" dirty="0" smtClean="0">
                <a:solidFill>
                  <a:srgbClr val="000000"/>
                </a:solidFill>
                <a:latin typeface="Calibri"/>
              </a:rPr>
              <a:t>台北多家医院</a:t>
            </a:r>
            <a:endParaRPr lang="zh-TW" altLang="en-US" sz="1200" b="1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568576" y="1049340"/>
            <a:ext cx="6359908" cy="954199"/>
            <a:chOff x="3424767" y="1399118"/>
            <a:chExt cx="8231717" cy="1272266"/>
          </a:xfrm>
        </p:grpSpPr>
        <p:grpSp>
          <p:nvGrpSpPr>
            <p:cNvPr id="16392" name="群組 49"/>
            <p:cNvGrpSpPr>
              <a:grpSpLocks/>
            </p:cNvGrpSpPr>
            <p:nvPr/>
          </p:nvGrpSpPr>
          <p:grpSpPr bwMode="auto">
            <a:xfrm>
              <a:off x="3424767" y="1399118"/>
              <a:ext cx="8231717" cy="315383"/>
              <a:chOff x="2568120" y="1049437"/>
              <a:chExt cx="6173558" cy="236504"/>
            </a:xfrm>
          </p:grpSpPr>
          <p:sp>
            <p:nvSpPr>
              <p:cNvPr id="16403" name="Text Placeholder 37"/>
              <p:cNvSpPr txBox="1">
                <a:spLocks/>
              </p:cNvSpPr>
              <p:nvPr/>
            </p:nvSpPr>
            <p:spPr bwMode="auto">
              <a:xfrm>
                <a:off x="2977380" y="1080377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项目背景</a:t>
                </a:r>
              </a:p>
            </p:txBody>
          </p:sp>
          <p:pic>
            <p:nvPicPr>
              <p:cNvPr id="16404" name="圖片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120" y="1049437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Text Placeholder 254"/>
            <p:cNvSpPr txBox="1">
              <a:spLocks/>
            </p:cNvSpPr>
            <p:nvPr/>
          </p:nvSpPr>
          <p:spPr bwMode="black">
            <a:xfrm>
              <a:off x="3676518" y="1768573"/>
              <a:ext cx="7979570" cy="9028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defTabSz="685800">
                <a:buNone/>
              </a:pP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医院有非常多的各种医疗设备，如检查室的仪器，病房的床头病患娱乐平板，护士站的医疗设备，科室医生使用的电脑等等，通常这些设备分布在不同的大楼，科室，不同的病房，检查室，非常分散，而且数量众多，应用各异，总体情况相当复杂，对于医院的运维人员来说，如果没有运维管理工具，整个工作是相当具有挑战性的。</a:t>
              </a:r>
              <a:endParaRPr lang="zh-TW" altLang="zh-TW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</p:txBody>
        </p:sp>
      </p:grpSp>
      <p:grpSp>
        <p:nvGrpSpPr>
          <p:cNvPr id="16395" name="群組 51"/>
          <p:cNvGrpSpPr>
            <a:grpSpLocks/>
          </p:cNvGrpSpPr>
          <p:nvPr/>
        </p:nvGrpSpPr>
        <p:grpSpPr bwMode="auto">
          <a:xfrm>
            <a:off x="2637291" y="2192051"/>
            <a:ext cx="6416676" cy="1438514"/>
            <a:chOff x="2568120" y="2453372"/>
            <a:chExt cx="6173558" cy="1436497"/>
          </a:xfrm>
        </p:grpSpPr>
        <p:sp>
          <p:nvSpPr>
            <p:cNvPr id="37" name="Text Placeholder 254"/>
            <p:cNvSpPr txBox="1">
              <a:spLocks/>
            </p:cNvSpPr>
            <p:nvPr/>
          </p:nvSpPr>
          <p:spPr bwMode="black">
            <a:xfrm>
              <a:off x="2698910" y="2706590"/>
              <a:ext cx="5984743" cy="1183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214313" indent="-214313"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设备太过分散，并且数量众多，平时常规的运维管理耗时耗力，效率低下，比如更新应用程序，需要运维人员逐个逐台进行更新操作，效率非常低。</a:t>
              </a:r>
              <a:endParaRPr lang="en-US" altLang="zh-CN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214313" indent="-214313"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一些检查设备，急救设备等，无法及时掌握设备状态，设备出现故障时，也无法及时知道，更无法进行预测性的告警，在遇到紧急情况时，如遇设备故障，可能导致重大的医疗事故。</a:t>
              </a:r>
              <a:endParaRPr lang="en-US" altLang="zh-CN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214313" indent="-214313"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有些设备整合在检查仪器中，出现异常时或要升级软件时，需要拆卸才能进行相关操作。</a:t>
              </a:r>
              <a:endParaRPr lang="en-US" altLang="zh-TW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214313" indent="-214313"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在新冠疫情的当下，运维人员是不被允许进入病房和科室的，当有运维需求时，无法通过远程运维方式及时处理，对相关工作影响较大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。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</p:txBody>
        </p:sp>
        <p:grpSp>
          <p:nvGrpSpPr>
            <p:cNvPr id="16400" name="群組 50"/>
            <p:cNvGrpSpPr>
              <a:grpSpLocks/>
            </p:cNvGrpSpPr>
            <p:nvPr/>
          </p:nvGrpSpPr>
          <p:grpSpPr bwMode="auto">
            <a:xfrm>
              <a:off x="2568120" y="2453372"/>
              <a:ext cx="6173558" cy="236504"/>
              <a:chOff x="2568120" y="2453372"/>
              <a:chExt cx="6173558" cy="236504"/>
            </a:xfrm>
          </p:grpSpPr>
          <p:sp>
            <p:nvSpPr>
              <p:cNvPr id="16401" name="Text Placeholder 37"/>
              <p:cNvSpPr txBox="1">
                <a:spLocks/>
              </p:cNvSpPr>
              <p:nvPr/>
            </p:nvSpPr>
            <p:spPr bwMode="auto">
              <a:xfrm>
                <a:off x="2977380" y="2484312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客户痛点</a:t>
                </a:r>
                <a:r>
                  <a:rPr lang="zh-TW" altLang="en-US" sz="1500" b="1" dirty="0">
                    <a:solidFill>
                      <a:srgbClr val="F39800"/>
                    </a:solidFill>
                    <a:cs typeface="ヒラギノ角ゴ Pro W3"/>
                  </a:rPr>
                  <a:t>与需求</a:t>
                </a:r>
              </a:p>
            </p:txBody>
          </p:sp>
          <p:pic>
            <p:nvPicPr>
              <p:cNvPr id="16402" name="圖片 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120" y="2453372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" name="群組 1"/>
          <p:cNvGrpSpPr/>
          <p:nvPr/>
        </p:nvGrpSpPr>
        <p:grpSpPr>
          <a:xfrm>
            <a:off x="161412" y="3810234"/>
            <a:ext cx="8766252" cy="967006"/>
            <a:chOff x="161925" y="3629025"/>
            <a:chExt cx="8766252" cy="967005"/>
          </a:xfrm>
        </p:grpSpPr>
        <p:sp>
          <p:nvSpPr>
            <p:cNvPr id="39" name="Text Placeholder 254"/>
            <p:cNvSpPr txBox="1">
              <a:spLocks/>
            </p:cNvSpPr>
            <p:nvPr/>
          </p:nvSpPr>
          <p:spPr bwMode="black">
            <a:xfrm>
              <a:off x="368937" y="3918923"/>
              <a:ext cx="8559240" cy="677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168275" indent="-168275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lvl="1">
                <a:spcBef>
                  <a:spcPts val="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在日常运维中，可以远程更新各种软件，可进行批量部署，更新，大大提升软件更新效率，也大大节省了时间成本，人力成本和运维费用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lvl="1">
                <a:spcBef>
                  <a:spcPts val="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通过实时监控和告警，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实时掌握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各种设备运行情况，同时可以设定设备运行状态的告警阈值，进行预测性的维护，主动减少异常的发生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lvl="1">
                <a:spcBef>
                  <a:spcPts val="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当出现异常时，可以实时通知告警，并通过远程查看设备日志，快速定位和解决问题，运维人员无需进入病房，效率高，无接触，风险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低</a:t>
              </a:r>
              <a:endParaRPr lang="en-US" altLang="zh-CN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lvl="1">
                <a:spcBef>
                  <a:spcPts val="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支持其他协议的扩展接入，除了设备本身，还可以进一步监控管理一些第三方的仪器状态。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</p:txBody>
        </p:sp>
        <p:grpSp>
          <p:nvGrpSpPr>
            <p:cNvPr id="16396" name="群組 52"/>
            <p:cNvGrpSpPr>
              <a:grpSpLocks/>
            </p:cNvGrpSpPr>
            <p:nvPr/>
          </p:nvGrpSpPr>
          <p:grpSpPr bwMode="auto">
            <a:xfrm>
              <a:off x="161925" y="3629025"/>
              <a:ext cx="6173788" cy="236538"/>
              <a:chOff x="162542" y="3628277"/>
              <a:chExt cx="6173558" cy="236504"/>
            </a:xfrm>
          </p:grpSpPr>
          <p:sp>
            <p:nvSpPr>
              <p:cNvPr id="16397" name="Text Placeholder 37"/>
              <p:cNvSpPr txBox="1">
                <a:spLocks/>
              </p:cNvSpPr>
              <p:nvPr/>
            </p:nvSpPr>
            <p:spPr bwMode="auto">
              <a:xfrm>
                <a:off x="571802" y="3659217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方案优势 </a:t>
                </a:r>
                <a:r>
                  <a:rPr lang="en-US" altLang="zh-TW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&amp;</a:t>
                </a: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  关键指标</a:t>
                </a:r>
                <a:endParaRPr lang="en-US" altLang="zh-TW" sz="1500" b="1" dirty="0">
                  <a:solidFill>
                    <a:srgbClr val="F39800"/>
                  </a:solidFill>
                  <a:latin typeface="Calibri"/>
                  <a:cs typeface="ヒラギノ角ゴ Pro W3"/>
                </a:endParaRPr>
              </a:p>
            </p:txBody>
          </p:sp>
          <p:pic>
            <p:nvPicPr>
              <p:cNvPr id="16398" name="圖片 4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42" y="3628277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161412" y="1033369"/>
            <a:ext cx="2160588" cy="333375"/>
          </a:xfrm>
          <a:prstGeom prst="rect">
            <a:avLst/>
          </a:prstGeom>
          <a:solidFill>
            <a:srgbClr val="012F81"/>
          </a:solidFill>
          <a:ln>
            <a:noFill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9pPr>
          </a:lstStyle>
          <a:p>
            <a:pPr algn="ctr" defTabSz="685800" eaLnBrk="1" hangingPunct="1">
              <a:spcBef>
                <a:spcPct val="0"/>
              </a:spcBef>
              <a:buNone/>
            </a:pPr>
            <a:r>
              <a:rPr lang="zh-CN" altLang="en-US" sz="1400" b="1" dirty="0" smtClean="0">
                <a:solidFill>
                  <a:srgbClr val="FFFFFF"/>
                </a:solidFill>
                <a:latin typeface="Calibri"/>
              </a:rPr>
              <a:t>医院设备管理</a:t>
            </a:r>
            <a:endParaRPr lang="zh-TW" altLang="en-US" sz="1400" b="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050" name="Picture 2" descr="https://gimg2.baidu.com/image_search/src=http%3A%2F%2Fgb-www.digitimes.com.tw%2Fgate%2Fgb%2Fmms.digitimes.com%2FNewsImg%2F2018%2F0419%2F529610-2-GDGV4.jpg&amp;refer=http%3A%2F%2Fgb-www.digitimes.com.tw&amp;app=2002&amp;size=f9999,10000&amp;q=a80&amp;n=0&amp;g=0n&amp;fmt=jpeg?sec=1629300955&amp;t=c17423fe40cd8280f0ab7d6efc4262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3" y="1902827"/>
            <a:ext cx="2472209" cy="13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12" y="127480"/>
            <a:ext cx="1188624" cy="4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b="12717"/>
          <a:stretch>
            <a:fillRect/>
          </a:stretch>
        </p:blipFill>
        <p:spPr bwMode="auto">
          <a:xfrm>
            <a:off x="1041" y="767143"/>
            <a:ext cx="9071485" cy="409446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16" name="直線接點 15"/>
          <p:cNvCxnSpPr/>
          <p:nvPr/>
        </p:nvCxnSpPr>
        <p:spPr>
          <a:xfrm flipV="1">
            <a:off x="2807804" y="1446599"/>
            <a:ext cx="0" cy="1233991"/>
          </a:xfrm>
          <a:prstGeom prst="line">
            <a:avLst/>
          </a:prstGeom>
          <a:ln w="15875">
            <a:solidFill>
              <a:srgbClr val="0070C0"/>
            </a:solidFill>
            <a:prstDash val="sysDot"/>
            <a:head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" b="99145" l="893" r="99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47" y="866787"/>
            <a:ext cx="848459" cy="59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143" l="885" r="96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6" y="3039523"/>
            <a:ext cx="286135" cy="44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143" l="885" r="96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82" y="2560693"/>
            <a:ext cx="286135" cy="44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1251098" y="1254483"/>
            <a:ext cx="731218" cy="550820"/>
            <a:chOff x="-510392" y="1465839"/>
            <a:chExt cx="4362312" cy="2880320"/>
          </a:xfrm>
        </p:grpSpPr>
        <p:grpSp>
          <p:nvGrpSpPr>
            <p:cNvPr id="22" name="群組 21"/>
            <p:cNvGrpSpPr/>
            <p:nvPr/>
          </p:nvGrpSpPr>
          <p:grpSpPr>
            <a:xfrm>
              <a:off x="539552" y="1556792"/>
              <a:ext cx="3312368" cy="2536802"/>
              <a:chOff x="539552" y="1556792"/>
              <a:chExt cx="3312368" cy="2536802"/>
            </a:xfrm>
          </p:grpSpPr>
          <p:pic>
            <p:nvPicPr>
              <p:cNvPr id="24" name="Picture 2" descr="C:\Users\Omar.Chen\Desktop\HIT\render-20161215\untitled.195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1556792"/>
                <a:ext cx="3312368" cy="253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圖片 24" descr="畫面剪輯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832" y="1947939"/>
                <a:ext cx="2824183" cy="1855414"/>
              </a:xfrm>
              <a:prstGeom prst="rect">
                <a:avLst/>
              </a:prstGeom>
            </p:spPr>
          </p:pic>
          <p:pic>
            <p:nvPicPr>
              <p:cNvPr id="26" name="Picture 16" descr="http://skinhealthturkey.com/eng/wp-content/uploads/2015/04/new-ribbon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7167" y="1598882"/>
                <a:ext cx="904753" cy="894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D:\0-Advantech-2015\0-Sales Kit\HIT-W121B\HIT-W121\HIT-W121_front_B (1)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9111" b="85333" l="2000" r="99556">
                          <a14:foregroundMark x1="93333" y1="31778" x2="93778" y2="80222"/>
                          <a14:foregroundMark x1="94889" y1="33778" x2="95778" y2="79333"/>
                          <a14:foregroundMark x1="92444" y1="82000" x2="26222" y2="81111"/>
                          <a14:foregroundMark x1="5778" y1="68222" x2="5778" y2="69556"/>
                          <a14:backgroundMark x1="97556" y1="55778" x2="98222" y2="7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31" r="79757" b="14150"/>
            <a:stretch>
              <a:fillRect/>
            </a:stretch>
          </p:blipFill>
          <p:spPr bwMode="auto">
            <a:xfrm>
              <a:off x="-510392" y="1465839"/>
              <a:ext cx="1020783" cy="288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直線接點 40"/>
          <p:cNvCxnSpPr/>
          <p:nvPr/>
        </p:nvCxnSpPr>
        <p:spPr>
          <a:xfrm flipV="1">
            <a:off x="864505" y="2399508"/>
            <a:ext cx="0" cy="704386"/>
          </a:xfrm>
          <a:prstGeom prst="line">
            <a:avLst/>
          </a:prstGeom>
          <a:ln w="15875">
            <a:solidFill>
              <a:srgbClr val="0070C0"/>
            </a:solidFill>
            <a:prstDash val="sysDot"/>
            <a:head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143" l="885" r="96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74" y="3128072"/>
            <a:ext cx="286135" cy="44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直線接點 66"/>
          <p:cNvCxnSpPr/>
          <p:nvPr/>
        </p:nvCxnSpPr>
        <p:spPr>
          <a:xfrm flipH="1" flipV="1">
            <a:off x="1894421" y="1733107"/>
            <a:ext cx="31961" cy="1516143"/>
          </a:xfrm>
          <a:prstGeom prst="line">
            <a:avLst/>
          </a:prstGeom>
          <a:ln w="15875">
            <a:solidFill>
              <a:srgbClr val="0070C0"/>
            </a:solidFill>
            <a:prstDash val="sysDot"/>
            <a:head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619445" y="526200"/>
            <a:ext cx="838641" cy="778738"/>
            <a:chOff x="2977304" y="700956"/>
            <a:chExt cx="838641" cy="778738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306" b="99174" l="0" r="100000">
                          <a14:foregroundMark x1="46000" y1="20661" x2="46000" y2="20661"/>
                          <a14:foregroundMark x1="11000" y1="47107" x2="11000" y2="47107"/>
                          <a14:foregroundMark x1="91000" y1="47107" x2="91000" y2="471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4797" y="915568"/>
              <a:ext cx="255201" cy="308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 descr="D:\@Design Case\~Advantech~\@product design case\~S-IoT\@MCD\@HIT-series\2018HIT-W101&amp;07\18-1017-rendering\18-1017-HIT-W07-id-a-asem-front-1(aio) copy.png"/>
            <p:cNvPicPr>
              <a:picLocks noChangeAspect="1" noChangeArrowheads="1"/>
            </p:cNvPicPr>
            <p:nvPr/>
          </p:nvPicPr>
          <p:blipFill>
            <a:blip r:embed="rId15" cstate="email"/>
            <a:srcRect/>
            <a:stretch>
              <a:fillRect/>
            </a:stretch>
          </p:blipFill>
          <p:spPr bwMode="auto">
            <a:xfrm>
              <a:off x="2977304" y="700956"/>
              <a:ext cx="838641" cy="77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"/>
          <a:stretch>
            <a:fillRect/>
          </a:stretch>
        </p:blipFill>
        <p:spPr bwMode="auto">
          <a:xfrm>
            <a:off x="524130" y="1841780"/>
            <a:ext cx="426067" cy="75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4" name="直線接點 113"/>
          <p:cNvCxnSpPr/>
          <p:nvPr/>
        </p:nvCxnSpPr>
        <p:spPr>
          <a:xfrm flipV="1">
            <a:off x="3599947" y="1446598"/>
            <a:ext cx="3173" cy="378098"/>
          </a:xfrm>
          <a:prstGeom prst="line">
            <a:avLst/>
          </a:prstGeom>
          <a:ln w="15875">
            <a:solidFill>
              <a:srgbClr val="0070C0"/>
            </a:solidFill>
            <a:prstDash val="sysDot"/>
            <a:head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143" l="885" r="96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30" y="865565"/>
            <a:ext cx="286135" cy="44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143" l="885" r="96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80" y="1956380"/>
            <a:ext cx="286135" cy="44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143" l="885" r="96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80" y="2928754"/>
            <a:ext cx="286135" cy="44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橢圓 120"/>
          <p:cNvSpPr/>
          <p:nvPr/>
        </p:nvSpPr>
        <p:spPr>
          <a:xfrm>
            <a:off x="5781894" y="473179"/>
            <a:ext cx="2208388" cy="1784457"/>
          </a:xfrm>
          <a:prstGeom prst="ellipse">
            <a:avLst/>
          </a:prstGeom>
          <a:solidFill>
            <a:srgbClr val="66D0F6">
              <a:alpha val="29020"/>
            </a:srgb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5" rIns="91390" bIns="45695" rtlCol="0" anchor="ctr"/>
          <a:lstStyle/>
          <a:p>
            <a:pPr algn="ctr" defTabSz="913742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  <a:sym typeface="Arial" panose="020B0604020202020204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8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67" y="941432"/>
            <a:ext cx="1385516" cy="113876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4167" r="96875">
                        <a14:foregroundMark x1="50521" y1="11765" x2="50521" y2="11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83" y="1023579"/>
            <a:ext cx="540060" cy="52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文字方塊 75"/>
          <p:cNvSpPr txBox="1"/>
          <p:nvPr/>
        </p:nvSpPr>
        <p:spPr>
          <a:xfrm>
            <a:off x="7113486" y="1534116"/>
            <a:ext cx="881986" cy="230782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algn="ctr" defTabSz="913742">
              <a:defRPr/>
            </a:pPr>
            <a:r>
              <a:rPr lang="en-US" altLang="zh-TW" sz="900" b="1" dirty="0">
                <a:solidFill>
                  <a:prstClr val="black"/>
                </a:solidFill>
                <a:latin typeface="Calibri" panose="020F0502020204030204"/>
                <a:ea typeface="Microsoft JhengHei" panose="020B0604030504040204" pitchFamily="34" charset="-120"/>
                <a:cs typeface="Arial" panose="020B0604020202020204"/>
                <a:sym typeface="Arial" panose="020B0604020202020204"/>
              </a:rPr>
              <a:t>IT </a:t>
            </a:r>
            <a:r>
              <a:rPr lang="zh-CN" altLang="en-US" sz="900" b="1" dirty="0">
                <a:solidFill>
                  <a:prstClr val="black"/>
                </a:solidFill>
                <a:latin typeface="Calibri" panose="020F0502020204030204"/>
                <a:ea typeface="Microsoft JhengHei" panose="020B0604030504040204" pitchFamily="34" charset="-120"/>
                <a:cs typeface="Arial" panose="020B0604020202020204"/>
                <a:sym typeface="Arial" panose="020B0604020202020204"/>
              </a:rPr>
              <a:t>管理人员</a:t>
            </a:r>
            <a:endParaRPr lang="zh-TW" altLang="en-US" sz="900" b="1" dirty="0">
              <a:solidFill>
                <a:prstClr val="black"/>
              </a:solidFill>
              <a:latin typeface="Calibri" panose="020F0502020204030204"/>
              <a:ea typeface="Microsoft JhengHei" panose="020B0604030504040204" pitchFamily="34" charset="-120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670938" y="1843168"/>
            <a:ext cx="986701" cy="226424"/>
          </a:xfrm>
          <a:prstGeom prst="roundRect">
            <a:avLst/>
          </a:prstGeom>
          <a:solidFill>
            <a:srgbClr val="66D0F6"/>
          </a:solidFill>
          <a:ln>
            <a:solidFill>
              <a:srgbClr val="00B0F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390" tIns="45695" rIns="91390" bIns="45695" rtlCol="0" anchor="ctr"/>
          <a:lstStyle/>
          <a:p>
            <a:pPr algn="ctr" defTabSz="913742">
              <a:defRPr/>
            </a:pPr>
            <a:r>
              <a:rPr lang="zh-CN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Microsoft JhengHei" panose="020B0604030504040204" pitchFamily="34" charset="-120"/>
                <a:sym typeface="Arial" panose="020B0604020202020204"/>
              </a:rPr>
              <a:t>控制中心</a:t>
            </a:r>
            <a:endParaRPr lang="zh-TW" alt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494512" y="3371883"/>
            <a:ext cx="2326253" cy="1370767"/>
          </a:xfrm>
          <a:prstGeom prst="roundRect">
            <a:avLst>
              <a:gd name="adj" fmla="val 12064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38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5" rIns="91390" bIns="45695" rtlCol="0" anchor="ctr"/>
          <a:lstStyle/>
          <a:p>
            <a:pPr algn="ctr" defTabSz="913742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5341" y="3480658"/>
            <a:ext cx="2007416" cy="1084862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defTabSz="913742">
              <a:defRPr/>
            </a:pP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/>
              </a:rPr>
              <a:t>主要使用功能：</a:t>
            </a:r>
            <a:endParaRPr lang="en-US" altLang="zh-CN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/>
            </a:endParaRPr>
          </a:p>
          <a:p>
            <a:pPr marL="171446" indent="-171446" defTabSz="913742"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/>
              </a:rPr>
              <a:t>设备和系统监控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/>
            </a:endParaRPr>
          </a:p>
          <a:p>
            <a:pPr marL="171446" indent="-171446" defTabSz="913742"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/>
              </a:rPr>
              <a:t>远程软件和系统部署及更新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/>
            </a:endParaRPr>
          </a:p>
          <a:p>
            <a:pPr marL="171446" indent="-171446" defTabSz="913742"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/>
              </a:rPr>
              <a:t>远程桌面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/>
            </a:endParaRPr>
          </a:p>
          <a:p>
            <a:pPr marL="171446" indent="-171446" defTabSz="913742">
              <a:buFont typeface="Arial" panose="020B0604020202020204" pitchFamily="34" charset="0"/>
              <a:buChar char="•"/>
              <a:defRPr/>
            </a:pPr>
            <a:r>
              <a:rPr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/>
              </a:rPr>
              <a:t>应用和系统安全设定</a:t>
            </a:r>
            <a:endParaRPr lang="en-US" altLang="zh-CN" sz="1050" dirty="0" smtClean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/>
            </a:endParaRPr>
          </a:p>
          <a:p>
            <a:pPr marL="171446" indent="-171446" defTabSz="913742">
              <a:buFont typeface="Arial" panose="020B0604020202020204" pitchFamily="34" charset="0"/>
              <a:buChar char="•"/>
              <a:defRPr/>
            </a:pPr>
            <a:r>
              <a:rPr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/>
              </a:rPr>
              <a:t>设备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/>
              </a:rPr>
              <a:t>异常告警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97077" y="961678"/>
            <a:ext cx="701201" cy="35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350">
              <a:solidFill>
                <a:prstClr val="white"/>
              </a:solidFill>
              <a:latin typeface="Calibri"/>
              <a:ea typeface="Noto Sans S Chinese Regular" panose="020B0500000000000000" pitchFamily="34" charset="-122"/>
            </a:endParaRPr>
          </a:p>
        </p:txBody>
      </p:sp>
      <p:pic>
        <p:nvPicPr>
          <p:cNvPr id="45" name="Picture 4" descr="See the source imag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94" y="801414"/>
            <a:ext cx="669448" cy="66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96136" y="1023579"/>
            <a:ext cx="1234620" cy="7445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46" name="直線接點 15"/>
          <p:cNvCxnSpPr/>
          <p:nvPr/>
        </p:nvCxnSpPr>
        <p:spPr>
          <a:xfrm flipV="1">
            <a:off x="4367434" y="1162232"/>
            <a:ext cx="3713" cy="1786819"/>
          </a:xfrm>
          <a:prstGeom prst="line">
            <a:avLst/>
          </a:prstGeom>
          <a:ln w="15875">
            <a:solidFill>
              <a:srgbClr val="0070C0"/>
            </a:solidFill>
            <a:prstDash val="sysDot"/>
            <a:head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" name="Picture 2" descr="See the source image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54" y="724739"/>
            <a:ext cx="362389" cy="3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组合 48"/>
          <p:cNvGrpSpPr/>
          <p:nvPr/>
        </p:nvGrpSpPr>
        <p:grpSpPr>
          <a:xfrm>
            <a:off x="6745200" y="1142395"/>
            <a:ext cx="625286" cy="605673"/>
            <a:chOff x="2123728" y="771550"/>
            <a:chExt cx="1488165" cy="1116124"/>
          </a:xfrm>
        </p:grpSpPr>
        <p:pic>
          <p:nvPicPr>
            <p:cNvPr id="50" name="Picture 2" descr="See the source image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771550"/>
              <a:ext cx="1488165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643626" y="879563"/>
              <a:ext cx="380202" cy="86409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7699048" y="421135"/>
            <a:ext cx="1277076" cy="987176"/>
          </a:xfrm>
          <a:prstGeom prst="roundRect">
            <a:avLst>
              <a:gd name="adj" fmla="val 9944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37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350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10311" y="549431"/>
            <a:ext cx="1611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defTabSz="913742"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任何地点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46" indent="-171446" defTabSz="913742"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任何时间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46" indent="-171446" defTabSz="913742"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实时监控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46" indent="-171446" defTabSz="913742"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及时排查问题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cxnSp>
        <p:nvCxnSpPr>
          <p:cNvPr id="10" name="肘形连接符 9"/>
          <p:cNvCxnSpPr/>
          <p:nvPr/>
        </p:nvCxnSpPr>
        <p:spPr>
          <a:xfrm flipV="1">
            <a:off x="6887498" y="596837"/>
            <a:ext cx="811551" cy="36484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endCxn id="3" idx="0"/>
          </p:cNvCxnSpPr>
          <p:nvPr/>
        </p:nvCxnSpPr>
        <p:spPr>
          <a:xfrm rot="16200000" flipH="1">
            <a:off x="6186739" y="1900982"/>
            <a:ext cx="1530104" cy="141169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产品优势"/>
          <p:cNvSpPr txBox="1"/>
          <p:nvPr/>
        </p:nvSpPr>
        <p:spPr>
          <a:xfrm>
            <a:off x="542440" y="92566"/>
            <a:ext cx="8160317" cy="42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6" tIns="34288" rIns="68576" bIns="34288" numCol="1" rtlCol="0" anchor="ctr" anchorCtr="0" compatLnSpc="1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TW" altLang="en-US" sz="3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defTabSz="685783" eaLnBrk="0" hangingPunct="0">
              <a:spcBef>
                <a:spcPct val="20000"/>
              </a:spcBef>
              <a:buSzPct val="100000"/>
              <a:defRPr/>
            </a:pPr>
            <a:r>
              <a:rPr lang="zh-CN" altLang="en-US" sz="24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成功案例</a:t>
            </a:r>
            <a: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1-</a:t>
            </a:r>
            <a: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CN" altLang="en-US" sz="24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台北多家医院投入使用</a:t>
            </a:r>
            <a:endParaRPr lang="zh-CN" altLang="en-US" sz="2400" kern="12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4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1"/>
          <p:cNvSpPr>
            <a:spLocks noChangeArrowheads="1"/>
          </p:cNvSpPr>
          <p:nvPr/>
        </p:nvSpPr>
        <p:spPr bwMode="auto">
          <a:xfrm>
            <a:off x="0" y="1"/>
            <a:ext cx="9144000" cy="88265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  <a:ex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</a:endParaRPr>
          </a:p>
        </p:txBody>
      </p:sp>
      <p:sp>
        <p:nvSpPr>
          <p:cNvPr id="8" name="標題 4"/>
          <p:cNvSpPr>
            <a:spLocks noGrp="1"/>
          </p:cNvSpPr>
          <p:nvPr>
            <p:ph type="title"/>
          </p:nvPr>
        </p:nvSpPr>
        <p:spPr>
          <a:xfrm>
            <a:off x="49214" y="36636"/>
            <a:ext cx="7619130" cy="7740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2" tIns="34261" rIns="68522" bIns="34261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以</a:t>
            </a:r>
            <a: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</a:t>
            </a:r>
            <a:r>
              <a:rPr lang="zh-CN" altLang="en-US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协助行业应用开发厂商快速分发部署软件</a:t>
            </a:r>
            <a: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zh-CN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助力行业应用高效分发和部署，实现边缘应用快速部署升级</a:t>
            </a:r>
            <a:endParaRPr lang="en-US" altLang="zh-TW" sz="15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820868" y="1056605"/>
            <a:ext cx="6173788" cy="784922"/>
            <a:chOff x="3424767" y="1399118"/>
            <a:chExt cx="8231717" cy="1046566"/>
          </a:xfrm>
        </p:grpSpPr>
        <p:grpSp>
          <p:nvGrpSpPr>
            <p:cNvPr id="16392" name="群組 49"/>
            <p:cNvGrpSpPr>
              <a:grpSpLocks/>
            </p:cNvGrpSpPr>
            <p:nvPr/>
          </p:nvGrpSpPr>
          <p:grpSpPr bwMode="auto">
            <a:xfrm>
              <a:off x="3424767" y="1399118"/>
              <a:ext cx="8231717" cy="315383"/>
              <a:chOff x="2568120" y="1049437"/>
              <a:chExt cx="6173558" cy="236504"/>
            </a:xfrm>
          </p:grpSpPr>
          <p:sp>
            <p:nvSpPr>
              <p:cNvPr id="16403" name="Text Placeholder 37"/>
              <p:cNvSpPr txBox="1">
                <a:spLocks/>
              </p:cNvSpPr>
              <p:nvPr/>
            </p:nvSpPr>
            <p:spPr bwMode="auto">
              <a:xfrm>
                <a:off x="2977380" y="1080377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项目背景</a:t>
                </a:r>
              </a:p>
            </p:txBody>
          </p:sp>
          <p:pic>
            <p:nvPicPr>
              <p:cNvPr id="16404" name="圖片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120" y="1049437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Text Placeholder 254"/>
            <p:cNvSpPr txBox="1">
              <a:spLocks/>
            </p:cNvSpPr>
            <p:nvPr/>
          </p:nvSpPr>
          <p:spPr bwMode="black">
            <a:xfrm>
              <a:off x="3676518" y="1768574"/>
              <a:ext cx="7979570" cy="677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defTabSz="685800">
                <a:buNone/>
              </a:pP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工业解决方案中，有很多行业应用是部署在边缘设备上的，而且通常这些行业应用会有更新迭代的需求。当行业应用开发厂商在发布新版本时，需要能够及时通知相关应用的订阅客户，并能够快速地进行分发，让行业客户方便快速地将新版方案更新导入到实际的案场。</a:t>
              </a:r>
              <a:endParaRPr lang="zh-TW" altLang="zh-TW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</p:txBody>
        </p:sp>
      </p:grpSp>
      <p:grpSp>
        <p:nvGrpSpPr>
          <p:cNvPr id="16395" name="群組 51"/>
          <p:cNvGrpSpPr>
            <a:grpSpLocks/>
          </p:cNvGrpSpPr>
          <p:nvPr/>
        </p:nvGrpSpPr>
        <p:grpSpPr bwMode="auto">
          <a:xfrm>
            <a:off x="2811759" y="2338098"/>
            <a:ext cx="6173492" cy="930094"/>
            <a:chOff x="2568120" y="2453372"/>
            <a:chExt cx="6173558" cy="928790"/>
          </a:xfrm>
        </p:grpSpPr>
        <p:sp>
          <p:nvSpPr>
            <p:cNvPr id="37" name="Text Placeholder 254"/>
            <p:cNvSpPr txBox="1">
              <a:spLocks/>
            </p:cNvSpPr>
            <p:nvPr/>
          </p:nvSpPr>
          <p:spPr bwMode="black">
            <a:xfrm>
              <a:off x="2756935" y="2706003"/>
              <a:ext cx="5891240" cy="6761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214313" indent="-214313"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行业应用厂商发布新版本后，如何能够自动通知相关订阅和使用该应用方案的客户</a:t>
              </a:r>
              <a:endParaRPr lang="en-US" altLang="zh-CN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214313" indent="-214313"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行业应用的使用方如何能够快速的获取新版本</a:t>
              </a:r>
              <a:endParaRPr lang="en-US" altLang="zh-CN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214313" indent="-214313"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获取新版本后，如何快速导入到案场的边缘设备上</a:t>
              </a:r>
              <a:endParaRPr lang="en-US" altLang="zh-CN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214313" indent="-214313"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有很多应用基于容器，现有管理软件无法支持边缘</a:t>
              </a:r>
              <a:r>
                <a:rPr lang="en-US" altLang="zh-CN" sz="11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docker</a:t>
              </a: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应用的远程部署和管理</a:t>
              </a:r>
              <a:endParaRPr lang="en-US" altLang="zh-CN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</p:txBody>
        </p:sp>
        <p:grpSp>
          <p:nvGrpSpPr>
            <p:cNvPr id="16400" name="群組 50"/>
            <p:cNvGrpSpPr>
              <a:grpSpLocks/>
            </p:cNvGrpSpPr>
            <p:nvPr/>
          </p:nvGrpSpPr>
          <p:grpSpPr bwMode="auto">
            <a:xfrm>
              <a:off x="2568120" y="2453372"/>
              <a:ext cx="6173558" cy="236504"/>
              <a:chOff x="2568120" y="2453372"/>
              <a:chExt cx="6173558" cy="236504"/>
            </a:xfrm>
          </p:grpSpPr>
          <p:sp>
            <p:nvSpPr>
              <p:cNvPr id="16401" name="Text Placeholder 37"/>
              <p:cNvSpPr txBox="1">
                <a:spLocks/>
              </p:cNvSpPr>
              <p:nvPr/>
            </p:nvSpPr>
            <p:spPr bwMode="auto">
              <a:xfrm>
                <a:off x="2977380" y="2484312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客户痛点</a:t>
                </a:r>
                <a:r>
                  <a:rPr lang="zh-TW" altLang="en-US" sz="1500" b="1" dirty="0">
                    <a:solidFill>
                      <a:srgbClr val="F39800"/>
                    </a:solidFill>
                    <a:cs typeface="ヒラギノ角ゴ Pro W3"/>
                  </a:rPr>
                  <a:t>与需求</a:t>
                </a:r>
              </a:p>
            </p:txBody>
          </p:sp>
          <p:pic>
            <p:nvPicPr>
              <p:cNvPr id="16402" name="圖片 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120" y="2453372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" name="群組 1"/>
          <p:cNvGrpSpPr/>
          <p:nvPr/>
        </p:nvGrpSpPr>
        <p:grpSpPr>
          <a:xfrm>
            <a:off x="149870" y="3640100"/>
            <a:ext cx="8482079" cy="1305561"/>
            <a:chOff x="161925" y="3629025"/>
            <a:chExt cx="8482079" cy="1305561"/>
          </a:xfrm>
        </p:grpSpPr>
        <p:sp>
          <p:nvSpPr>
            <p:cNvPr id="39" name="Text Placeholder 254"/>
            <p:cNvSpPr txBox="1">
              <a:spLocks/>
            </p:cNvSpPr>
            <p:nvPr/>
          </p:nvSpPr>
          <p:spPr bwMode="black">
            <a:xfrm>
              <a:off x="368937" y="3918923"/>
              <a:ext cx="827506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168275" indent="-168275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采用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 Repo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软件仓库组件，管理发布的行业应用，上传新版本后，可自动通知注册的相关订阅客户。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客户案场也使用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方案管理设备，客户案场的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可以直接连线行业应用厂商的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 Repo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，将发布的新版应用版本直接同步到本地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，并经由本地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 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OTA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功能，快速将新版本导入到案场的众多边缘设备上。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有些客户案场是一个内网，无法连接外网，开发厂商搭建的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 Repo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仓库，还提供下载功能，客户可直接下载，然后再手动上传到案场的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服务器中，进行内部部署。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提供了边缘</a:t>
              </a:r>
              <a:r>
                <a:rPr lang="en-US" altLang="zh-CN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docker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容器的部署，升级和监控管理，很好地满足了</a:t>
              </a:r>
              <a:r>
                <a:rPr lang="en-US" altLang="zh-CN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docker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应用的部署管理需求。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</p:txBody>
        </p:sp>
        <p:grpSp>
          <p:nvGrpSpPr>
            <p:cNvPr id="16396" name="群組 52"/>
            <p:cNvGrpSpPr>
              <a:grpSpLocks/>
            </p:cNvGrpSpPr>
            <p:nvPr/>
          </p:nvGrpSpPr>
          <p:grpSpPr bwMode="auto">
            <a:xfrm>
              <a:off x="161925" y="3629025"/>
              <a:ext cx="6173788" cy="236538"/>
              <a:chOff x="162542" y="3628277"/>
              <a:chExt cx="6173558" cy="236504"/>
            </a:xfrm>
          </p:grpSpPr>
          <p:sp>
            <p:nvSpPr>
              <p:cNvPr id="16397" name="Text Placeholder 37"/>
              <p:cNvSpPr txBox="1">
                <a:spLocks/>
              </p:cNvSpPr>
              <p:nvPr/>
            </p:nvSpPr>
            <p:spPr bwMode="auto">
              <a:xfrm>
                <a:off x="571802" y="3659217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方案优势 </a:t>
                </a:r>
                <a:r>
                  <a:rPr lang="en-US" altLang="zh-TW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&amp;</a:t>
                </a: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  关键指标</a:t>
                </a:r>
                <a:endParaRPr lang="en-US" altLang="zh-TW" sz="1500" b="1" dirty="0">
                  <a:solidFill>
                    <a:srgbClr val="F39800"/>
                  </a:solidFill>
                  <a:latin typeface="Calibri"/>
                  <a:cs typeface="ヒラギノ角ゴ Pro W3"/>
                </a:endParaRPr>
              </a:p>
            </p:txBody>
          </p:sp>
          <p:pic>
            <p:nvPicPr>
              <p:cNvPr id="16398" name="圖片 4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42" y="3628277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269826" y="988788"/>
            <a:ext cx="2160588" cy="333375"/>
          </a:xfrm>
          <a:prstGeom prst="rect">
            <a:avLst/>
          </a:prstGeom>
          <a:solidFill>
            <a:srgbClr val="012F81"/>
          </a:solidFill>
          <a:ln>
            <a:noFill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9pPr>
          </a:lstStyle>
          <a:p>
            <a:pPr algn="ctr" defTabSz="685800" eaLnBrk="1" hangingPunct="1">
              <a:spcBef>
                <a:spcPct val="0"/>
              </a:spcBef>
              <a:buNone/>
            </a:pPr>
            <a:r>
              <a:rPr lang="zh-CN" altLang="en-US" sz="1400" b="1" dirty="0" smtClean="0">
                <a:solidFill>
                  <a:srgbClr val="FFFFFF"/>
                </a:solidFill>
                <a:latin typeface="Calibri"/>
              </a:rPr>
              <a:t>和行业应用需求整合</a:t>
            </a:r>
            <a:endParaRPr lang="zh-TW" altLang="en-US" sz="1400" b="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074" name="Picture 2" descr="https://gimg2.baidu.com/image_search/src=http%3A%2F%2Fwww2.autoimg.cn%2Fyouchuang%2Fg1%2FM02%2FDE%2FEA%2Fautohomecar__ChcCQ10ilXmAUGFIAAzKc8bcJCw338.png&amp;refer=http%3A%2F%2Fwww2.autoimg.cn&amp;app=2002&amp;size=f9999,10000&amp;q=a80&amp;n=0&amp;g=0n&amp;fmt=jpeg?sec=1629301439&amp;t=f86799665fc7256f85a81eae52e0981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" y="1664682"/>
            <a:ext cx="2601813" cy="16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227505" y="1322163"/>
            <a:ext cx="2406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9pPr>
          </a:lstStyle>
          <a:p>
            <a:pPr defTabSz="685800" eaLnBrk="1" hangingPunct="1">
              <a:spcBef>
                <a:spcPct val="0"/>
              </a:spcBef>
              <a:buNone/>
            </a:pPr>
            <a:r>
              <a:rPr lang="zh-CN" altLang="en-US" sz="1200" b="1" dirty="0" smtClean="0">
                <a:solidFill>
                  <a:srgbClr val="000000"/>
                </a:solidFill>
                <a:latin typeface="Calibri"/>
              </a:rPr>
              <a:t>某行业应用开发厂商及使用客户</a:t>
            </a:r>
            <a:endParaRPr lang="zh-TW" altLang="en-US" sz="1200" b="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12" y="127480"/>
            <a:ext cx="1188624" cy="4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9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212272" y="1725327"/>
            <a:ext cx="8719508" cy="1595988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00" name="梯形 99"/>
          <p:cNvSpPr/>
          <p:nvPr/>
        </p:nvSpPr>
        <p:spPr>
          <a:xfrm>
            <a:off x="244803" y="3819140"/>
            <a:ext cx="8686978" cy="1059181"/>
          </a:xfrm>
          <a:prstGeom prst="trapezoid">
            <a:avLst>
              <a:gd name="adj" fmla="val 15694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1210" y="4080674"/>
            <a:ext cx="2673333" cy="758822"/>
          </a:xfrm>
          <a:prstGeom prst="roundRect">
            <a:avLst>
              <a:gd name="adj" fmla="val 27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6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" y="4058522"/>
            <a:ext cx="1109974" cy="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670318" y="4073146"/>
            <a:ext cx="2434324" cy="766350"/>
          </a:xfrm>
          <a:prstGeom prst="roundRect">
            <a:avLst>
              <a:gd name="adj" fmla="val 364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516216" y="4073146"/>
            <a:ext cx="2209647" cy="758372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803981" y="1953939"/>
            <a:ext cx="3534967" cy="1291300"/>
          </a:xfrm>
          <a:prstGeom prst="roundRect">
            <a:avLst>
              <a:gd name="adj" fmla="val 571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20201" y="1986441"/>
            <a:ext cx="3050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AppHub</a:t>
            </a:r>
            <a:r>
              <a:rPr kumimoji="1" lang="zh-CN" altLang="en-US" sz="1200" b="1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本地</a:t>
            </a:r>
            <a:r>
              <a:rPr kumimoji="1" lang="en-US" altLang="zh-CN" sz="1200" b="1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Repo</a:t>
            </a:r>
            <a:r>
              <a:rPr kumimoji="1" lang="zh-CN" altLang="en-US" sz="1200" b="1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仓库</a:t>
            </a:r>
            <a:endParaRPr kumimoji="1" lang="en-US" altLang="zh-CN" sz="1200" b="1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pic>
        <p:nvPicPr>
          <p:cNvPr id="14" name="Picture 14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205" y="2202716"/>
            <a:ext cx="596518" cy="53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4890748" y="2714034"/>
            <a:ext cx="310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上传，下载，删除行业应用</a:t>
            </a:r>
            <a:endParaRPr lang="en-US" altLang="zh-CN" sz="12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同步云端仓库中的新版本到本地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433718" y="1961479"/>
            <a:ext cx="2616321" cy="1234658"/>
          </a:xfrm>
          <a:prstGeom prst="roundRect">
            <a:avLst>
              <a:gd name="adj" fmla="val 571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71305" y="2323169"/>
            <a:ext cx="271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200" b="1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第三方行业应用管理服务器</a:t>
            </a:r>
            <a:endParaRPr kumimoji="1" lang="en-US" altLang="zh-CN" sz="1200" b="1" dirty="0" smtClean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集成了</a:t>
            </a:r>
            <a:r>
              <a:rPr lang="en-US" altLang="zh-CN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AppHub</a:t>
            </a:r>
            <a:r>
              <a:rPr lang="zh-CN" altLang="en-US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相关部署升级功能</a:t>
            </a:r>
            <a:endParaRPr lang="en-US" altLang="zh-CN" sz="12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0" y="-89176"/>
            <a:ext cx="91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eaLnBrk="0" fontAlgn="base" hangingPunct="0">
              <a:lnSpc>
                <a:spcPts val="2000"/>
              </a:lnSpc>
              <a:spcAft>
                <a:spcPct val="0"/>
              </a:spcAft>
              <a:defRPr/>
            </a:pPr>
            <a:r>
              <a:rPr kumimoji="1"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成功案例</a:t>
            </a:r>
            <a:r>
              <a:rPr kumimoji="1"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2-</a:t>
            </a:r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工业应用开发厂商快速分发部署应用</a:t>
            </a:r>
            <a:endParaRPr kumimoji="1" lang="en-US" altLang="zh-CN" sz="24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55746" y="3332481"/>
            <a:ext cx="324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终端用户：</a:t>
            </a:r>
            <a:endParaRPr lang="en-US" altLang="zh-CN" sz="1200" b="1" dirty="0" smtClean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r>
              <a:rPr lang="zh-CN" altLang="en-US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推</a:t>
            </a:r>
            <a:r>
              <a:rPr lang="zh-CN" altLang="en-US" sz="12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送更新到边缘</a:t>
            </a:r>
            <a:r>
              <a:rPr lang="zh-CN" altLang="en-US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设备</a:t>
            </a:r>
            <a:endParaRPr lang="en-US" altLang="zh-CN" sz="12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00089" y="1718399"/>
            <a:ext cx="158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/>
              <a:t>行业应用服务器</a:t>
            </a:r>
            <a:endParaRPr lang="en-US" altLang="zh-CN" sz="1200" b="1" dirty="0"/>
          </a:p>
        </p:txBody>
      </p:sp>
      <p:pic>
        <p:nvPicPr>
          <p:cNvPr id="31" name="Picture 14" descr="See the sourc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67" y="4416420"/>
            <a:ext cx="380405" cy="3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36" y="4507316"/>
            <a:ext cx="273596" cy="27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33" y="4481756"/>
            <a:ext cx="299154" cy="29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23" y="2281573"/>
            <a:ext cx="393635" cy="3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http://img1.imgtn.bdimg.com/it/u=2101702058,2420430429&amp;fm=21&amp;gp=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68039" y="1976506"/>
            <a:ext cx="286474" cy="2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8" name="曲线连接符 57"/>
          <p:cNvCxnSpPr/>
          <p:nvPr/>
        </p:nvCxnSpPr>
        <p:spPr>
          <a:xfrm rot="16200000" flipH="1">
            <a:off x="4583550" y="1215717"/>
            <a:ext cx="774196" cy="684504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4" descr="See the source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51" y="392946"/>
            <a:ext cx="2332594" cy="92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文本框 59"/>
          <p:cNvSpPr txBox="1"/>
          <p:nvPr/>
        </p:nvSpPr>
        <p:spPr>
          <a:xfrm>
            <a:off x="3636544" y="678929"/>
            <a:ext cx="198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2060"/>
                </a:solidFill>
              </a:rPr>
              <a:t>AppHub Repo</a:t>
            </a:r>
          </a:p>
          <a:p>
            <a:pPr algn="ctr"/>
            <a:r>
              <a:rPr lang="zh-CN" altLang="en-US" sz="1400" dirty="0" smtClean="0">
                <a:solidFill>
                  <a:srgbClr val="002060"/>
                </a:solidFill>
              </a:rPr>
              <a:t>云端软件仓库</a:t>
            </a:r>
            <a:endParaRPr lang="en-US" altLang="zh-CN" sz="1400" dirty="0">
              <a:solidFill>
                <a:srgbClr val="002060"/>
              </a:solidFill>
            </a:endParaRPr>
          </a:p>
        </p:txBody>
      </p:sp>
      <p:pic>
        <p:nvPicPr>
          <p:cNvPr id="62" name="Picture 2" descr="See the source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50288"/>
            <a:ext cx="465678" cy="4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4086392"/>
            <a:ext cx="305850" cy="3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See the sourc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9" y="4460085"/>
            <a:ext cx="387307" cy="3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文本框 1028"/>
          <p:cNvSpPr txBox="1"/>
          <p:nvPr/>
        </p:nvSpPr>
        <p:spPr>
          <a:xfrm>
            <a:off x="5799745" y="1035714"/>
            <a:ext cx="3276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终端用户</a:t>
            </a:r>
            <a:r>
              <a:rPr lang="zh-CN" altLang="en-US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：</a:t>
            </a:r>
            <a:endParaRPr lang="en-US" altLang="zh-CN" sz="12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操作方式</a:t>
            </a:r>
            <a:r>
              <a:rPr lang="en-US" altLang="zh-CN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1</a:t>
            </a:r>
            <a:r>
              <a:rPr lang="zh-CN" altLang="en-US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：本地仓库直接同步云端仓库中的新版本</a:t>
            </a:r>
            <a:endParaRPr lang="en-US" altLang="zh-CN" sz="1000" dirty="0" smtClean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操作方式</a:t>
            </a:r>
            <a:r>
              <a: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2</a:t>
            </a:r>
            <a:r>
              <a:rPr lang="zh-CN" altLang="en-US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：从云端下载新版本后</a:t>
            </a: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上传本</a:t>
            </a:r>
            <a:r>
              <a:rPr lang="zh-CN" altLang="en-US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地</a:t>
            </a: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仓库</a:t>
            </a:r>
            <a:r>
              <a:rPr lang="en-US" altLang="zh-CN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(</a:t>
            </a: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本地无法连外</a:t>
            </a:r>
            <a:r>
              <a:rPr lang="zh-CN" altLang="en-US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网</a:t>
            </a:r>
            <a:r>
              <a:rPr lang="en-US" altLang="zh-CN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)</a:t>
            </a:r>
            <a:endParaRPr lang="zh-CN" altLang="en-US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4965" y="4447613"/>
            <a:ext cx="1882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kumimoji="1" sz="1200" b="1">
                <a:ea typeface="新細明體" panose="02020500000000000000" pitchFamily="18" charset="-120"/>
              </a:defRPr>
            </a:lvl1pPr>
          </a:lstStyle>
          <a:p>
            <a:r>
              <a:rPr lang="en-US" altLang="zh-CN" dirty="0">
                <a:solidFill>
                  <a:prstClr val="black"/>
                </a:solidFill>
                <a:latin typeface="+mj-ea"/>
                <a:ea typeface="+mj-ea"/>
              </a:rPr>
              <a:t>AppHub </a:t>
            </a:r>
            <a:r>
              <a:rPr lang="en-US" altLang="zh-CN" dirty="0" smtClean="0">
                <a:solidFill>
                  <a:prstClr val="black"/>
                </a:solidFill>
                <a:latin typeface="+mj-ea"/>
                <a:ea typeface="+mj-ea"/>
              </a:rPr>
              <a:t>Agent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429816" y="4449374"/>
            <a:ext cx="183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prstClr val="black"/>
                </a:solidFill>
                <a:latin typeface="+mj-ea"/>
                <a:ea typeface="+mj-ea"/>
              </a:rPr>
              <a:t>AppHub </a:t>
            </a:r>
            <a:r>
              <a:rPr kumimoji="1" lang="en-US" altLang="zh-CN" sz="1200" b="1" dirty="0" smtClean="0">
                <a:solidFill>
                  <a:prstClr val="black"/>
                </a:solidFill>
                <a:latin typeface="+mj-ea"/>
                <a:ea typeface="+mj-ea"/>
              </a:rPr>
              <a:t>Agent</a:t>
            </a:r>
            <a:endParaRPr kumimoji="1" lang="zh-CN" altLang="en-US" sz="1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050891" y="4496797"/>
            <a:ext cx="180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 smtClean="0">
                <a:solidFill>
                  <a:prstClr val="black"/>
                </a:solidFill>
                <a:latin typeface="+mj-ea"/>
                <a:ea typeface="+mj-ea"/>
              </a:rPr>
              <a:t>AppHub Agent</a:t>
            </a:r>
            <a:endParaRPr kumimoji="1" lang="zh-CN" altLang="en-US" sz="1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67" name="群組 37"/>
          <p:cNvGrpSpPr/>
          <p:nvPr/>
        </p:nvGrpSpPr>
        <p:grpSpPr>
          <a:xfrm rot="16200000">
            <a:off x="4040489" y="2089868"/>
            <a:ext cx="769554" cy="1121677"/>
            <a:chOff x="4972501" y="1986468"/>
            <a:chExt cx="1061085" cy="1518017"/>
          </a:xfrm>
        </p:grpSpPr>
        <p:grpSp>
          <p:nvGrpSpPr>
            <p:cNvPr id="68" name="群組 38"/>
            <p:cNvGrpSpPr/>
            <p:nvPr/>
          </p:nvGrpSpPr>
          <p:grpSpPr>
            <a:xfrm flipV="1">
              <a:off x="5364767" y="2174746"/>
              <a:ext cx="668819" cy="1329739"/>
              <a:chOff x="7075336" y="2111115"/>
              <a:chExt cx="1645670" cy="1871991"/>
            </a:xfrm>
          </p:grpSpPr>
          <p:pic>
            <p:nvPicPr>
              <p:cNvPr id="73" name="圖片 43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74" name="圖片 44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75" name="圖片 45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  <p:grpSp>
          <p:nvGrpSpPr>
            <p:cNvPr id="69" name="群組 39"/>
            <p:cNvGrpSpPr/>
            <p:nvPr/>
          </p:nvGrpSpPr>
          <p:grpSpPr>
            <a:xfrm>
              <a:off x="4972501" y="1986468"/>
              <a:ext cx="668819" cy="1329739"/>
              <a:chOff x="7075336" y="2111115"/>
              <a:chExt cx="1645670" cy="1871991"/>
            </a:xfrm>
          </p:grpSpPr>
          <p:pic>
            <p:nvPicPr>
              <p:cNvPr id="70" name="圖片 40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71" name="圖片 41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72" name="圖片 42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</p:grpSp>
      <p:sp>
        <p:nvSpPr>
          <p:cNvPr id="76" name="文本框 75"/>
          <p:cNvSpPr txBox="1"/>
          <p:nvPr/>
        </p:nvSpPr>
        <p:spPr>
          <a:xfrm>
            <a:off x="49397" y="683268"/>
            <a:ext cx="35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某行业应用开发厂商：</a:t>
            </a:r>
            <a:endParaRPr lang="en-US" altLang="zh-CN" sz="1200" b="1" dirty="0" smtClean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r>
              <a:rPr lang="zh-CN" altLang="en-US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发布</a:t>
            </a:r>
            <a:r>
              <a:rPr lang="zh-CN" altLang="en-US" sz="12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新版</a:t>
            </a:r>
            <a:r>
              <a:rPr lang="zh-CN" altLang="en-US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行业软件到云端</a:t>
            </a:r>
            <a:r>
              <a:rPr lang="en-US" altLang="zh-CN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AppHub Repo</a:t>
            </a:r>
            <a:r>
              <a:rPr lang="zh-CN" altLang="en-US" sz="12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软件仓库</a:t>
            </a:r>
            <a:endParaRPr lang="en-US" altLang="zh-CN" sz="1200" dirty="0" smtClean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841600" y="3819140"/>
            <a:ext cx="2064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行业应用边缘设备</a:t>
            </a:r>
            <a:endParaRPr lang="en-US" altLang="zh-CN" sz="1200" b="1" dirty="0" smtClean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4300" y="1455781"/>
            <a:ext cx="431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行业应用运行现场</a:t>
            </a:r>
            <a:endParaRPr lang="en-US" altLang="zh-CN" sz="1600" b="1" dirty="0" smtClean="0"/>
          </a:p>
        </p:txBody>
      </p:sp>
      <p:sp>
        <p:nvSpPr>
          <p:cNvPr id="88" name="椭圆 87"/>
          <p:cNvSpPr/>
          <p:nvPr/>
        </p:nvSpPr>
        <p:spPr>
          <a:xfrm>
            <a:off x="1100038" y="297435"/>
            <a:ext cx="350096" cy="3461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368582" y="1289373"/>
            <a:ext cx="350096" cy="3461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3085655" y="3378555"/>
            <a:ext cx="350096" cy="3461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536886" y="4130955"/>
            <a:ext cx="136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行业应用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4465024" y="4106282"/>
            <a:ext cx="136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kumimoji="1" sz="1200" b="1">
                <a:ea typeface="新細明體" panose="02020500000000000000" pitchFamily="18" charset="-120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行业应用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7303714" y="4101156"/>
            <a:ext cx="136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行业应用</a:t>
            </a:r>
          </a:p>
        </p:txBody>
      </p:sp>
      <p:pic>
        <p:nvPicPr>
          <p:cNvPr id="64" name="Picture 16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78" y="2285303"/>
            <a:ext cx="401111" cy="40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群組 37"/>
          <p:cNvGrpSpPr/>
          <p:nvPr/>
        </p:nvGrpSpPr>
        <p:grpSpPr>
          <a:xfrm>
            <a:off x="2192087" y="3036676"/>
            <a:ext cx="769554" cy="1121677"/>
            <a:chOff x="4972501" y="1986468"/>
            <a:chExt cx="1061085" cy="1518017"/>
          </a:xfrm>
        </p:grpSpPr>
        <p:grpSp>
          <p:nvGrpSpPr>
            <p:cNvPr id="57" name="群組 38"/>
            <p:cNvGrpSpPr/>
            <p:nvPr/>
          </p:nvGrpSpPr>
          <p:grpSpPr>
            <a:xfrm flipV="1">
              <a:off x="5364767" y="2174746"/>
              <a:ext cx="668819" cy="1329739"/>
              <a:chOff x="7075336" y="2111115"/>
              <a:chExt cx="1645670" cy="1871991"/>
            </a:xfrm>
          </p:grpSpPr>
          <p:pic>
            <p:nvPicPr>
              <p:cNvPr id="83" name="圖片 43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84" name="圖片 44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85" name="圖片 45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  <p:grpSp>
          <p:nvGrpSpPr>
            <p:cNvPr id="61" name="群組 39"/>
            <p:cNvGrpSpPr/>
            <p:nvPr/>
          </p:nvGrpSpPr>
          <p:grpSpPr>
            <a:xfrm>
              <a:off x="4972501" y="1986468"/>
              <a:ext cx="668819" cy="1329739"/>
              <a:chOff x="7075336" y="2111115"/>
              <a:chExt cx="1645670" cy="1871991"/>
            </a:xfrm>
          </p:grpSpPr>
          <p:pic>
            <p:nvPicPr>
              <p:cNvPr id="80" name="圖片 40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81" name="圖片 41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82" name="圖片 42"/>
              <p:cNvPicPr>
                <a:picLocks noChangeAspect="1"/>
              </p:cNvPicPr>
              <p:nvPr/>
            </p:nvPicPr>
            <p:blipFill rotWithShape="1">
              <a:blip r:embed="rId14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8492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1"/>
          <p:cNvSpPr>
            <a:spLocks noChangeArrowheads="1"/>
          </p:cNvSpPr>
          <p:nvPr/>
        </p:nvSpPr>
        <p:spPr bwMode="auto">
          <a:xfrm>
            <a:off x="-9047" y="4707"/>
            <a:ext cx="9144000" cy="88265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  <a:ex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</a:endParaRPr>
          </a:p>
        </p:txBody>
      </p:sp>
      <p:sp>
        <p:nvSpPr>
          <p:cNvPr id="8" name="標題 4"/>
          <p:cNvSpPr>
            <a:spLocks noGrp="1"/>
          </p:cNvSpPr>
          <p:nvPr>
            <p:ph type="title"/>
          </p:nvPr>
        </p:nvSpPr>
        <p:spPr>
          <a:xfrm>
            <a:off x="49214" y="36636"/>
            <a:ext cx="6647022" cy="7740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2" tIns="34261" rIns="68522" bIns="34261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以</a:t>
            </a:r>
            <a: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</a:t>
            </a:r>
            <a:r>
              <a:rPr lang="zh-CN" altLang="en-US" sz="24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实现工业</a:t>
            </a:r>
            <a:r>
              <a:rPr lang="en-US" altLang="zh-CN" sz="24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Android</a:t>
            </a:r>
            <a:r>
              <a:rPr lang="zh-CN" altLang="en-US" sz="24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安全配置管理</a:t>
            </a:r>
            <a: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zh-CN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简化安全配置管理，提升工业</a:t>
            </a:r>
            <a:r>
              <a:rPr lang="en-US" altLang="zh-CN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Android</a:t>
            </a:r>
            <a:r>
              <a:rPr lang="zh-CN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设备安全</a:t>
            </a:r>
            <a:endParaRPr lang="en-US" altLang="zh-TW" sz="15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568576" y="1049339"/>
            <a:ext cx="6287899" cy="954199"/>
            <a:chOff x="3424767" y="1399118"/>
            <a:chExt cx="8383865" cy="1272267"/>
          </a:xfrm>
        </p:grpSpPr>
        <p:grpSp>
          <p:nvGrpSpPr>
            <p:cNvPr id="16392" name="群組 49"/>
            <p:cNvGrpSpPr>
              <a:grpSpLocks/>
            </p:cNvGrpSpPr>
            <p:nvPr/>
          </p:nvGrpSpPr>
          <p:grpSpPr bwMode="auto">
            <a:xfrm>
              <a:off x="3424767" y="1399118"/>
              <a:ext cx="8231717" cy="315383"/>
              <a:chOff x="2568120" y="1049437"/>
              <a:chExt cx="6173558" cy="236504"/>
            </a:xfrm>
          </p:grpSpPr>
          <p:sp>
            <p:nvSpPr>
              <p:cNvPr id="16403" name="Text Placeholder 37"/>
              <p:cNvSpPr txBox="1">
                <a:spLocks/>
              </p:cNvSpPr>
              <p:nvPr/>
            </p:nvSpPr>
            <p:spPr bwMode="auto">
              <a:xfrm>
                <a:off x="2977380" y="1080377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项目背景</a:t>
                </a:r>
              </a:p>
            </p:txBody>
          </p:sp>
          <p:pic>
            <p:nvPicPr>
              <p:cNvPr id="16404" name="圖片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120" y="1049437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Text Placeholder 254"/>
            <p:cNvSpPr txBox="1">
              <a:spLocks/>
            </p:cNvSpPr>
            <p:nvPr/>
          </p:nvSpPr>
          <p:spPr bwMode="black">
            <a:xfrm>
              <a:off x="3676516" y="1768573"/>
              <a:ext cx="8132116" cy="902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lvl="0" indent="0">
                <a:spcBef>
                  <a:spcPts val="0"/>
                </a:spcBef>
                <a:buNone/>
                <a:defRPr/>
              </a:pP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工业</a:t>
              </a:r>
              <a:r>
                <a:rPr lang="en-US" altLang="zh-CN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Android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，运行在工业环境</a:t>
              </a: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下，承担重要的工作任务，存储重要的工作数据，需要受企业管理的设备。对于企业移动设备，你是否有以下困扰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？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0" lvl="0" indent="0">
                <a:spcBef>
                  <a:spcPts val="0"/>
                </a:spcBef>
                <a:buNone/>
                <a:defRPr/>
              </a:pP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如果对众多工业</a:t>
              </a:r>
              <a:r>
                <a:rPr lang="en-US" altLang="zh-CN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Android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移动设备进行统一运维管理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0" lvl="0" indent="0">
                <a:spcBef>
                  <a:spcPts val="0"/>
                </a:spcBef>
                <a:buNone/>
                <a:defRPr/>
              </a:pPr>
              <a:endParaRPr lang="zh-CN" alt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</p:txBody>
        </p:sp>
      </p:grpSp>
      <p:grpSp>
        <p:nvGrpSpPr>
          <p:cNvPr id="16395" name="群組 51"/>
          <p:cNvGrpSpPr>
            <a:grpSpLocks/>
          </p:cNvGrpSpPr>
          <p:nvPr/>
        </p:nvGrpSpPr>
        <p:grpSpPr bwMode="auto">
          <a:xfrm>
            <a:off x="2583356" y="1988638"/>
            <a:ext cx="6416676" cy="1607202"/>
            <a:chOff x="2568120" y="2453372"/>
            <a:chExt cx="6416745" cy="1604950"/>
          </a:xfrm>
        </p:grpSpPr>
        <p:sp>
          <p:nvSpPr>
            <p:cNvPr id="37" name="Text Placeholder 254"/>
            <p:cNvSpPr txBox="1">
              <a:spLocks/>
            </p:cNvSpPr>
            <p:nvPr/>
          </p:nvSpPr>
          <p:spPr bwMode="black">
            <a:xfrm>
              <a:off x="2756935" y="2706003"/>
              <a:ext cx="6227930" cy="1352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ts val="0"/>
                </a:spcBef>
                <a:defRPr/>
              </a:pP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使用者安装</a:t>
              </a: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危险应用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，或者不小心卸载</a:t>
              </a: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工作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应用，无法控制相关行为。</a:t>
              </a:r>
              <a:endParaRPr lang="zh-CN" alt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企业数据泄露，重要页面被截图，关键文件外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泄，存在诸多安全隐患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技术人员有可能利用</a:t>
              </a:r>
              <a:r>
                <a:rPr lang="en-US" altLang="zh-CN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ADB</a:t>
              </a: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随意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控制设备，导致严重后果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用户</a:t>
              </a:r>
              <a:r>
                <a:rPr lang="en-US" altLang="zh-CN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/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账户可以随意</a:t>
              </a: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添加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删除，有可能导致不</a:t>
              </a: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小心擦除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设备重要数据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可以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随意</a:t>
              </a:r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切换网络，连接不安全</a:t>
              </a:r>
              <a:r>
                <a:rPr lang="en-US" altLang="zh-CN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WiFi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，可能导入外部入侵</a:t>
              </a:r>
              <a:endParaRPr lang="en-US" altLang="zh-CN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不设锁屏密码，或锁屏密码过于简单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，容易被破解，设备安全性低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defTabSz="685800"/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异常发生时，如何第一时间进行告警，并能够进行远程远程问题排查和修改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defTabSz="685800"/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如果进行应用的远程升级</a:t>
              </a:r>
              <a:endParaRPr lang="zh-CN" alt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</p:txBody>
        </p:sp>
        <p:grpSp>
          <p:nvGrpSpPr>
            <p:cNvPr id="16400" name="群組 50"/>
            <p:cNvGrpSpPr>
              <a:grpSpLocks/>
            </p:cNvGrpSpPr>
            <p:nvPr/>
          </p:nvGrpSpPr>
          <p:grpSpPr bwMode="auto">
            <a:xfrm>
              <a:off x="2568120" y="2453372"/>
              <a:ext cx="6173558" cy="236504"/>
              <a:chOff x="2568120" y="2453372"/>
              <a:chExt cx="6173558" cy="236504"/>
            </a:xfrm>
          </p:grpSpPr>
          <p:sp>
            <p:nvSpPr>
              <p:cNvPr id="16401" name="Text Placeholder 37"/>
              <p:cNvSpPr txBox="1">
                <a:spLocks/>
              </p:cNvSpPr>
              <p:nvPr/>
            </p:nvSpPr>
            <p:spPr bwMode="auto">
              <a:xfrm>
                <a:off x="2977380" y="2484312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客户痛点</a:t>
                </a:r>
                <a:r>
                  <a:rPr lang="zh-TW" altLang="en-US" sz="1500" b="1" dirty="0">
                    <a:solidFill>
                      <a:srgbClr val="F39800"/>
                    </a:solidFill>
                    <a:cs typeface="ヒラギノ角ゴ Pro W3"/>
                  </a:rPr>
                  <a:t>与需求</a:t>
                </a:r>
              </a:p>
            </p:txBody>
          </p:sp>
          <p:pic>
            <p:nvPicPr>
              <p:cNvPr id="16402" name="圖片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120" y="2453372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" name="群組 1"/>
          <p:cNvGrpSpPr/>
          <p:nvPr/>
        </p:nvGrpSpPr>
        <p:grpSpPr>
          <a:xfrm>
            <a:off x="161926" y="3737332"/>
            <a:ext cx="8838106" cy="1139321"/>
            <a:chOff x="161925" y="3629025"/>
            <a:chExt cx="8838106" cy="1139321"/>
          </a:xfrm>
        </p:grpSpPr>
        <p:sp>
          <p:nvSpPr>
            <p:cNvPr id="39" name="Text Placeholder 254"/>
            <p:cNvSpPr txBox="1">
              <a:spLocks/>
            </p:cNvSpPr>
            <p:nvPr/>
          </p:nvSpPr>
          <p:spPr bwMode="black">
            <a:xfrm>
              <a:off x="383718" y="3921960"/>
              <a:ext cx="8616313" cy="846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168275" indent="-168275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配置禁止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截屏，禁用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USB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，禁止连接其他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WIFI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，确保资料不外泄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配置禁止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随意安装医用或者卸载应用，确保设备专用性和安全性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对锁屏密码复杂度进行设定，确保密码的安全性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警用</a:t>
              </a:r>
              <a:r>
                <a:rPr lang="en-US" altLang="zh-CN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Adb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功能，防止对设备的完全控制和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操作</a:t>
              </a:r>
              <a:endParaRPr lang="en-US" altLang="zh-CN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私有应用商店，远程</a:t>
              </a:r>
              <a:r>
                <a:rPr lang="en-US" altLang="zh-CN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OTA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方案，可以主动推送软件更新包，进行更新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</p:txBody>
        </p:sp>
        <p:grpSp>
          <p:nvGrpSpPr>
            <p:cNvPr id="16396" name="群組 52"/>
            <p:cNvGrpSpPr>
              <a:grpSpLocks/>
            </p:cNvGrpSpPr>
            <p:nvPr/>
          </p:nvGrpSpPr>
          <p:grpSpPr bwMode="auto">
            <a:xfrm>
              <a:off x="161925" y="3629025"/>
              <a:ext cx="6173788" cy="236538"/>
              <a:chOff x="162542" y="3628277"/>
              <a:chExt cx="6173558" cy="236504"/>
            </a:xfrm>
          </p:grpSpPr>
          <p:sp>
            <p:nvSpPr>
              <p:cNvPr id="16397" name="Text Placeholder 37"/>
              <p:cNvSpPr txBox="1">
                <a:spLocks/>
              </p:cNvSpPr>
              <p:nvPr/>
            </p:nvSpPr>
            <p:spPr bwMode="auto">
              <a:xfrm>
                <a:off x="571802" y="3659217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方案优势 </a:t>
                </a:r>
                <a:r>
                  <a:rPr lang="en-US" altLang="zh-TW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&amp;</a:t>
                </a: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  关键指标</a:t>
                </a:r>
                <a:endParaRPr lang="en-US" altLang="zh-TW" sz="1500" b="1" dirty="0">
                  <a:solidFill>
                    <a:srgbClr val="F39800"/>
                  </a:solidFill>
                  <a:latin typeface="Calibri"/>
                  <a:cs typeface="ヒラギノ角ゴ Pro W3"/>
                </a:endParaRPr>
              </a:p>
            </p:txBody>
          </p:sp>
          <p:pic>
            <p:nvPicPr>
              <p:cNvPr id="16398" name="圖片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42" y="3628277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161412" y="1033369"/>
            <a:ext cx="2160588" cy="333375"/>
          </a:xfrm>
          <a:prstGeom prst="rect">
            <a:avLst/>
          </a:prstGeom>
          <a:solidFill>
            <a:srgbClr val="012F81"/>
          </a:solidFill>
          <a:ln>
            <a:noFill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9pPr>
          </a:lstStyle>
          <a:p>
            <a:pPr algn="ctr" defTabSz="685800" eaLnBrk="1" hangingPunct="1">
              <a:spcBef>
                <a:spcPct val="0"/>
              </a:spcBef>
              <a:buNone/>
            </a:pPr>
            <a:r>
              <a:rPr lang="zh-CN" altLang="en-US" sz="1400" b="1" dirty="0" smtClean="0">
                <a:solidFill>
                  <a:srgbClr val="FFFFFF"/>
                </a:solidFill>
                <a:latin typeface="Calibri"/>
              </a:rPr>
              <a:t>工业</a:t>
            </a:r>
            <a:r>
              <a:rPr lang="en-US" altLang="zh-CN" sz="1400" b="1" dirty="0" smtClean="0">
                <a:solidFill>
                  <a:srgbClr val="FFFFFF"/>
                </a:solidFill>
                <a:latin typeface="Calibri"/>
              </a:rPr>
              <a:t>Android</a:t>
            </a:r>
            <a:r>
              <a:rPr lang="zh-CN" altLang="en-US" sz="1400" b="1" dirty="0" smtClean="0">
                <a:solidFill>
                  <a:srgbClr val="FFFFFF"/>
                </a:solidFill>
                <a:latin typeface="Calibri"/>
              </a:rPr>
              <a:t>设备</a:t>
            </a:r>
            <a:endParaRPr lang="zh-TW" altLang="en-US" sz="1400" b="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30" y="1575496"/>
            <a:ext cx="2223902" cy="1560983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12" y="127480"/>
            <a:ext cx="1188624" cy="4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37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/>
          <p:cNvSpPr txBox="1">
            <a:spLocks/>
          </p:cNvSpPr>
          <p:nvPr/>
        </p:nvSpPr>
        <p:spPr>
          <a:xfrm>
            <a:off x="7060" y="-118031"/>
            <a:ext cx="91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eaLnBrk="0" fontAlgn="base" hangingPunct="0">
              <a:lnSpc>
                <a:spcPts val="2000"/>
              </a:lnSpc>
              <a:spcAft>
                <a:spcPct val="0"/>
              </a:spcAft>
              <a:defRPr/>
            </a:pPr>
            <a:r>
              <a:rPr kumimoji="1"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应用场景举例</a:t>
            </a:r>
            <a:r>
              <a:rPr kumimoji="1" lang="en-US" altLang="zh-CN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-</a:t>
            </a:r>
            <a:r>
              <a:rPr kumimoji="1"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工业</a:t>
            </a:r>
            <a:r>
              <a:rPr kumimoji="1" lang="en-US" altLang="zh-CN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Android</a:t>
            </a:r>
            <a:r>
              <a:rPr kumimoji="1"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安全配置管理</a:t>
            </a:r>
            <a:endParaRPr kumimoji="1" lang="en-US" altLang="zh-CN" sz="24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6422" y="1943252"/>
            <a:ext cx="9144000" cy="206510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552906" y="2939769"/>
            <a:ext cx="2388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保护设备和数据安全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防止信息泄露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防止危险数据入侵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防止不安全操作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2848862" y="1986049"/>
            <a:ext cx="801978" cy="873732"/>
            <a:chOff x="799517" y="183999"/>
            <a:chExt cx="1228289" cy="1329703"/>
          </a:xfrm>
        </p:grpSpPr>
        <p:sp>
          <p:nvSpPr>
            <p:cNvPr id="89" name="泪滴形 88">
              <a:extLst>
                <a:ext uri="{FF2B5EF4-FFF2-40B4-BE49-F238E27FC236}">
                  <a16:creationId xmlns:a16="http://schemas.microsoft.com/office/drawing/2014/main" id="{3B54C336-2D95-41B5-82EF-A26158D027CD}"/>
                </a:ext>
              </a:extLst>
            </p:cNvPr>
            <p:cNvSpPr/>
            <p:nvPr/>
          </p:nvSpPr>
          <p:spPr>
            <a:xfrm rot="8168087">
              <a:off x="799517" y="183999"/>
              <a:ext cx="1228289" cy="1244879"/>
            </a:xfrm>
            <a:prstGeom prst="teardrop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892751" y="295081"/>
              <a:ext cx="1009445" cy="1218621"/>
              <a:chOff x="892751" y="295081"/>
              <a:chExt cx="1009445" cy="1218621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485" y="295081"/>
                <a:ext cx="647582" cy="647583"/>
              </a:xfrm>
              <a:prstGeom prst="rect">
                <a:avLst/>
              </a:prstGeom>
            </p:spPr>
          </p:pic>
          <p:sp>
            <p:nvSpPr>
              <p:cNvPr id="94" name="文本框 93"/>
              <p:cNvSpPr txBox="1"/>
              <p:nvPr/>
            </p:nvSpPr>
            <p:spPr>
              <a:xfrm>
                <a:off x="892751" y="813187"/>
                <a:ext cx="1009445" cy="70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38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1" dirty="0">
                    <a:solidFill>
                      <a:prstClr val="black"/>
                    </a:solidFill>
                    <a:latin typeface="Calibri"/>
                    <a:ea typeface="微軟正黑體"/>
                  </a:rPr>
                  <a:t>设备</a:t>
                </a:r>
                <a:endParaRPr lang="en-US" altLang="zh-CN" sz="1200" b="1" dirty="0">
                  <a:solidFill>
                    <a:prstClr val="black"/>
                  </a:solidFill>
                  <a:latin typeface="Calibri"/>
                  <a:ea typeface="微軟正黑體"/>
                </a:endParaRPr>
              </a:p>
              <a:p>
                <a:pPr marL="0" marR="0" lvl="0" indent="0" algn="ctr" defTabSz="9138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1" dirty="0">
                    <a:solidFill>
                      <a:prstClr val="black"/>
                    </a:solidFill>
                    <a:latin typeface="Calibri"/>
                    <a:ea typeface="微軟正黑體"/>
                  </a:rPr>
                  <a:t>安全</a:t>
                </a:r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925464" y="1990849"/>
            <a:ext cx="792088" cy="806385"/>
            <a:chOff x="2219761" y="126459"/>
            <a:chExt cx="1228289" cy="1252817"/>
          </a:xfrm>
        </p:grpSpPr>
        <p:sp>
          <p:nvSpPr>
            <p:cNvPr id="96" name="泪滴形 95">
              <a:extLst>
                <a:ext uri="{FF2B5EF4-FFF2-40B4-BE49-F238E27FC236}">
                  <a16:creationId xmlns:a16="http://schemas.microsoft.com/office/drawing/2014/main" id="{3B54C336-2D95-41B5-82EF-A26158D027CD}"/>
                </a:ext>
              </a:extLst>
            </p:cNvPr>
            <p:cNvSpPr/>
            <p:nvPr/>
          </p:nvSpPr>
          <p:spPr>
            <a:xfrm rot="8168087">
              <a:off x="2219761" y="126459"/>
              <a:ext cx="1228289" cy="1244879"/>
            </a:xfrm>
            <a:prstGeom prst="teardrop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323472" y="763966"/>
              <a:ext cx="1009445" cy="615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限制</a:t>
              </a:r>
              <a:endPara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能力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905" y="294070"/>
              <a:ext cx="576000" cy="576000"/>
            </a:xfrm>
            <a:prstGeom prst="rect">
              <a:avLst/>
            </a:prstGeom>
          </p:spPr>
        </p:pic>
      </p:grpSp>
      <p:grpSp>
        <p:nvGrpSpPr>
          <p:cNvPr id="102" name="组合 101"/>
          <p:cNvGrpSpPr/>
          <p:nvPr/>
        </p:nvGrpSpPr>
        <p:grpSpPr>
          <a:xfrm>
            <a:off x="5460058" y="1984621"/>
            <a:ext cx="839076" cy="891073"/>
            <a:chOff x="3663844" y="121323"/>
            <a:chExt cx="1228289" cy="1353382"/>
          </a:xfrm>
        </p:grpSpPr>
        <p:sp>
          <p:nvSpPr>
            <p:cNvPr id="103" name="泪滴形 102">
              <a:extLst>
                <a:ext uri="{FF2B5EF4-FFF2-40B4-BE49-F238E27FC236}">
                  <a16:creationId xmlns:a16="http://schemas.microsoft.com/office/drawing/2014/main" id="{3B54C336-2D95-41B5-82EF-A26158D027CD}"/>
                </a:ext>
              </a:extLst>
            </p:cNvPr>
            <p:cNvSpPr/>
            <p:nvPr/>
          </p:nvSpPr>
          <p:spPr>
            <a:xfrm rot="8168087">
              <a:off x="3663844" y="121323"/>
              <a:ext cx="1228289" cy="1244879"/>
            </a:xfrm>
            <a:prstGeom prst="teardrop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860509" y="769729"/>
              <a:ext cx="851259" cy="70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Calibri"/>
                  <a:ea typeface="微軟正黑體"/>
                </a:rPr>
                <a:t>操作</a:t>
              </a:r>
              <a:endParaRPr lang="en-US" altLang="zh-CN" sz="1200" b="1" dirty="0">
                <a:solidFill>
                  <a:prstClr val="black"/>
                </a:solidFill>
                <a:latin typeface="Calibri"/>
                <a:ea typeface="微軟正黑體"/>
              </a:endParaRPr>
            </a:p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Calibri"/>
                  <a:ea typeface="微軟正黑體"/>
                </a:rPr>
                <a:t>方便</a:t>
              </a:r>
            </a:p>
          </p:txBody>
        </p:sp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459" y="215013"/>
              <a:ext cx="627058" cy="627059"/>
            </a:xfrm>
            <a:prstGeom prst="rect">
              <a:avLst/>
            </a:prstGeom>
          </p:spPr>
        </p:pic>
      </p:grpSp>
      <p:grpSp>
        <p:nvGrpSpPr>
          <p:cNvPr id="106" name="组合 105"/>
          <p:cNvGrpSpPr/>
          <p:nvPr/>
        </p:nvGrpSpPr>
        <p:grpSpPr>
          <a:xfrm>
            <a:off x="7554530" y="2000340"/>
            <a:ext cx="797890" cy="846087"/>
            <a:chOff x="6983648" y="122843"/>
            <a:chExt cx="1228289" cy="1341160"/>
          </a:xfrm>
        </p:grpSpPr>
        <p:sp>
          <p:nvSpPr>
            <p:cNvPr id="107" name="泪滴形 106">
              <a:extLst>
                <a:ext uri="{FF2B5EF4-FFF2-40B4-BE49-F238E27FC236}">
                  <a16:creationId xmlns:a16="http://schemas.microsoft.com/office/drawing/2014/main" id="{3B54C336-2D95-41B5-82EF-A26158D027CD}"/>
                </a:ext>
              </a:extLst>
            </p:cNvPr>
            <p:cNvSpPr/>
            <p:nvPr/>
          </p:nvSpPr>
          <p:spPr>
            <a:xfrm rot="8168087">
              <a:off x="6983648" y="122843"/>
              <a:ext cx="1228289" cy="1244879"/>
            </a:xfrm>
            <a:prstGeom prst="teardrop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7055470" y="773923"/>
              <a:ext cx="1084644" cy="69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Calibri"/>
                  <a:ea typeface="微軟正黑體"/>
                </a:rPr>
                <a:t>初始化</a:t>
              </a:r>
              <a:endParaRPr lang="en-US" altLang="zh-CN" sz="1200" b="1" dirty="0">
                <a:solidFill>
                  <a:prstClr val="black"/>
                </a:solidFill>
                <a:latin typeface="Calibri"/>
                <a:ea typeface="微軟正黑體"/>
              </a:endParaRPr>
            </a:p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Calibri"/>
                  <a:ea typeface="微軟正黑體"/>
                </a:rPr>
                <a:t>设备</a:t>
              </a:r>
            </a:p>
          </p:txBody>
        </p:sp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613" y="282595"/>
              <a:ext cx="483468" cy="483468"/>
            </a:xfrm>
            <a:prstGeom prst="rect">
              <a:avLst/>
            </a:prstGeom>
          </p:spPr>
        </p:pic>
      </p:grpSp>
      <p:grpSp>
        <p:nvGrpSpPr>
          <p:cNvPr id="112" name="组合 111"/>
          <p:cNvGrpSpPr/>
          <p:nvPr/>
        </p:nvGrpSpPr>
        <p:grpSpPr>
          <a:xfrm>
            <a:off x="71500" y="3470357"/>
            <a:ext cx="874201" cy="1256107"/>
            <a:chOff x="580815" y="3123583"/>
            <a:chExt cx="874201" cy="1256107"/>
          </a:xfrm>
        </p:grpSpPr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580815" y="3842715"/>
              <a:ext cx="874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锁定到指定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WiFi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863588" y="3847697"/>
            <a:ext cx="874201" cy="1256107"/>
            <a:chOff x="580815" y="3123583"/>
            <a:chExt cx="874201" cy="1256107"/>
          </a:xfrm>
        </p:grpSpPr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580815" y="3842715"/>
              <a:ext cx="874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禁止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USB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传输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2411760" y="3795886"/>
            <a:ext cx="874201" cy="1256107"/>
            <a:chOff x="580815" y="3123583"/>
            <a:chExt cx="874201" cy="1256107"/>
          </a:xfrm>
        </p:grpSpPr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580815" y="3927045"/>
              <a:ext cx="874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禁用相机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1619672" y="3439879"/>
            <a:ext cx="874201" cy="1256107"/>
            <a:chOff x="580815" y="3123583"/>
            <a:chExt cx="874201" cy="1256107"/>
          </a:xfrm>
        </p:grpSpPr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80815" y="3928135"/>
              <a:ext cx="874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Calibri"/>
                  <a:ea typeface="微軟正黑體"/>
                </a:rPr>
                <a:t>禁用蓝牙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067944" y="3439879"/>
            <a:ext cx="874201" cy="1256107"/>
            <a:chOff x="580815" y="3123583"/>
            <a:chExt cx="874201" cy="1256107"/>
          </a:xfrm>
        </p:grpSpPr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580815" y="3922406"/>
              <a:ext cx="874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禁用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ADB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4824028" y="3835923"/>
            <a:ext cx="874201" cy="1256107"/>
            <a:chOff x="580815" y="3123583"/>
            <a:chExt cx="874201" cy="1256107"/>
          </a:xfrm>
        </p:grpSpPr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580815" y="3842715"/>
              <a:ext cx="874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锁定屏幕休眠时间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5642015" y="3615866"/>
            <a:ext cx="874201" cy="1256107"/>
            <a:chOff x="580815" y="3123583"/>
            <a:chExt cx="874201" cy="1256107"/>
          </a:xfrm>
        </p:grpSpPr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580815" y="3842715"/>
              <a:ext cx="874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定义锁屏密码强度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8214427" y="3435846"/>
            <a:ext cx="874201" cy="1256107"/>
            <a:chOff x="626800" y="3123583"/>
            <a:chExt cx="874201" cy="1256107"/>
          </a:xfrm>
        </p:grpSpPr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626800" y="3907862"/>
              <a:ext cx="874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More……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3287753" y="3795886"/>
            <a:ext cx="874201" cy="1256107"/>
            <a:chOff x="580815" y="3123583"/>
            <a:chExt cx="874201" cy="1256107"/>
          </a:xfrm>
        </p:grpSpPr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580815" y="3914274"/>
              <a:ext cx="874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禁止截屏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569680" y="2915523"/>
            <a:ext cx="1789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限制设备软硬件能力限制持有者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和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应用对设备的操作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能力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4708704" y="2926074"/>
            <a:ext cx="1925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基于</a:t>
            </a: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DPC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应用构建的解决方案涵盖远程配置、批量配置、一对一配置多种场景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6846884" y="2933177"/>
            <a:ext cx="1986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设备首次开机时自动进行</a:t>
            </a: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EMM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管理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用时即受控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批量配置企业设备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7342643" y="3795886"/>
            <a:ext cx="825989" cy="1305403"/>
            <a:chOff x="604921" y="3123583"/>
            <a:chExt cx="825989" cy="1305403"/>
          </a:xfrm>
        </p:grpSpPr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604921" y="3782655"/>
              <a:ext cx="825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多用户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用户权限管理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6483797" y="3813931"/>
            <a:ext cx="874201" cy="1256107"/>
            <a:chOff x="580815" y="3123583"/>
            <a:chExt cx="874201" cy="1256107"/>
          </a:xfrm>
        </p:grpSpPr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02165F0E-C91E-46C2-BD66-7707E2CA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17" y="3277870"/>
              <a:ext cx="0" cy="436189"/>
            </a:xfrm>
            <a:prstGeom prst="line">
              <a:avLst/>
            </a:prstGeom>
            <a:ln>
              <a:solidFill>
                <a:srgbClr val="0070C0"/>
              </a:solidFill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2442B798-47F8-44F8-9DBC-DB35DAD147D3}"/>
                </a:ext>
              </a:extLst>
            </p:cNvPr>
            <p:cNvSpPr/>
            <p:nvPr/>
          </p:nvSpPr>
          <p:spPr>
            <a:xfrm>
              <a:off x="943902" y="3123583"/>
              <a:ext cx="148029" cy="1479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168" name="椭圆 167"/>
            <p:cNvSpPr/>
            <p:nvPr/>
          </p:nvSpPr>
          <p:spPr>
            <a:xfrm>
              <a:off x="678695" y="3718464"/>
              <a:ext cx="678445" cy="6612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580815" y="3846017"/>
              <a:ext cx="874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App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rPr>
                <a:t>安装卸载约束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sp>
        <p:nvSpPr>
          <p:cNvPr id="171" name="圆角矩形 170"/>
          <p:cNvSpPr/>
          <p:nvPr/>
        </p:nvSpPr>
        <p:spPr>
          <a:xfrm>
            <a:off x="4178400" y="2033829"/>
            <a:ext cx="665869" cy="841866"/>
          </a:xfrm>
          <a:prstGeom prst="roundRect">
            <a:avLst>
              <a:gd name="adj" fmla="val 1247"/>
            </a:avLst>
          </a:prstGeom>
          <a:solidFill>
            <a:srgbClr val="FFFFFF"/>
          </a:solidFill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5442" y="2167413"/>
            <a:ext cx="566775" cy="577223"/>
          </a:xfrm>
          <a:prstGeom prst="rect">
            <a:avLst/>
          </a:prstGeom>
        </p:spPr>
      </p:pic>
      <p:grpSp>
        <p:nvGrpSpPr>
          <p:cNvPr id="172" name="群組 37"/>
          <p:cNvGrpSpPr/>
          <p:nvPr/>
        </p:nvGrpSpPr>
        <p:grpSpPr>
          <a:xfrm>
            <a:off x="4066911" y="970681"/>
            <a:ext cx="1086033" cy="1071836"/>
            <a:chOff x="4972501" y="1986468"/>
            <a:chExt cx="1061085" cy="1518017"/>
          </a:xfrm>
        </p:grpSpPr>
        <p:grpSp>
          <p:nvGrpSpPr>
            <p:cNvPr id="173" name="群組 38"/>
            <p:cNvGrpSpPr/>
            <p:nvPr/>
          </p:nvGrpSpPr>
          <p:grpSpPr>
            <a:xfrm flipV="1">
              <a:off x="5364767" y="2174746"/>
              <a:ext cx="668819" cy="1329739"/>
              <a:chOff x="7075336" y="2111115"/>
              <a:chExt cx="1645670" cy="1871991"/>
            </a:xfrm>
          </p:grpSpPr>
          <p:pic>
            <p:nvPicPr>
              <p:cNvPr id="178" name="圖片 43"/>
              <p:cNvPicPr>
                <a:picLocks noChangeAspect="1"/>
              </p:cNvPicPr>
              <p:nvPr/>
            </p:nvPicPr>
            <p:blipFill rotWithShape="1">
              <a:blip r:embed="rId8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179" name="圖片 44"/>
              <p:cNvPicPr>
                <a:picLocks noChangeAspect="1"/>
              </p:cNvPicPr>
              <p:nvPr/>
            </p:nvPicPr>
            <p:blipFill rotWithShape="1">
              <a:blip r:embed="rId8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180" name="圖片 45"/>
              <p:cNvPicPr>
                <a:picLocks noChangeAspect="1"/>
              </p:cNvPicPr>
              <p:nvPr/>
            </p:nvPicPr>
            <p:blipFill rotWithShape="1">
              <a:blip r:embed="rId8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  <p:grpSp>
          <p:nvGrpSpPr>
            <p:cNvPr id="174" name="群組 39"/>
            <p:cNvGrpSpPr/>
            <p:nvPr/>
          </p:nvGrpSpPr>
          <p:grpSpPr>
            <a:xfrm>
              <a:off x="4972501" y="1986468"/>
              <a:ext cx="668819" cy="1329739"/>
              <a:chOff x="7075336" y="2111115"/>
              <a:chExt cx="1645670" cy="1871991"/>
            </a:xfrm>
          </p:grpSpPr>
          <p:pic>
            <p:nvPicPr>
              <p:cNvPr id="175" name="圖片 40"/>
              <p:cNvPicPr>
                <a:picLocks noChangeAspect="1"/>
              </p:cNvPicPr>
              <p:nvPr/>
            </p:nvPicPr>
            <p:blipFill rotWithShape="1">
              <a:blip r:embed="rId8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176" name="圖片 41"/>
              <p:cNvPicPr>
                <a:picLocks noChangeAspect="1"/>
              </p:cNvPicPr>
              <p:nvPr/>
            </p:nvPicPr>
            <p:blipFill rotWithShape="1">
              <a:blip r:embed="rId8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177" name="圖片 42"/>
              <p:cNvPicPr>
                <a:picLocks noChangeAspect="1"/>
              </p:cNvPicPr>
              <p:nvPr/>
            </p:nvPicPr>
            <p:blipFill rotWithShape="1">
              <a:blip r:embed="rId8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</p:grpSp>
      <p:sp>
        <p:nvSpPr>
          <p:cNvPr id="181" name="Shape 959"/>
          <p:cNvSpPr/>
          <p:nvPr/>
        </p:nvSpPr>
        <p:spPr>
          <a:xfrm>
            <a:off x="3809334" y="400349"/>
            <a:ext cx="1813816" cy="87697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lIns="91425" tIns="91425" rIns="91425" bIns="91425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軟正黑體"/>
              <a:cs typeface="Calibri" panose="020F0502020204030204" pitchFamily="34" charset="0"/>
              <a:sym typeface="Arial" panose="020B0604020202020204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3692333" y="1016709"/>
            <a:ext cx="19723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old" panose="020B0604020202020204" charset="0"/>
                <a:ea typeface="微軟正黑體"/>
                <a:cs typeface="Arial Bold" panose="020B0604020202020204" charset="0"/>
              </a:rPr>
              <a:t>On-Premise</a:t>
            </a:r>
          </a:p>
        </p:txBody>
      </p:sp>
      <p:sp>
        <p:nvSpPr>
          <p:cNvPr id="184" name="文本框 183"/>
          <p:cNvSpPr txBox="1"/>
          <p:nvPr/>
        </p:nvSpPr>
        <p:spPr>
          <a:xfrm>
            <a:off x="3981395" y="886552"/>
            <a:ext cx="1421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002060"/>
                </a:solidFill>
                <a:latin typeface="Arial Bold" panose="020B0604020202020204" charset="0"/>
                <a:ea typeface="宋体" panose="02010600030101010101" pitchFamily="2" charset="-122"/>
                <a:cs typeface="Arial Bold" panose="020B0604020202020204" charset="0"/>
              </a:rPr>
              <a:t>AppHub</a:t>
            </a:r>
          </a:p>
        </p:txBody>
      </p:sp>
      <p:sp>
        <p:nvSpPr>
          <p:cNvPr id="185" name="文本框 184"/>
          <p:cNvSpPr txBox="1"/>
          <p:nvPr/>
        </p:nvSpPr>
        <p:spPr>
          <a:xfrm>
            <a:off x="5728093" y="444691"/>
            <a:ext cx="348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基于</a:t>
            </a:r>
            <a:r>
              <a:rPr kumimoji="1" lang="en-US" altLang="zh-CN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Web</a:t>
            </a: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的安全配置管理</a:t>
            </a:r>
            <a:endParaRPr kumimoji="1" lang="en-US" altLang="zh-CN" sz="1200" b="1" dirty="0" smtClean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普通使用者无法在设备上更改设备安全策略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sz="1200" b="1" dirty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84023" y="495065"/>
            <a:ext cx="2599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对标</a:t>
            </a:r>
            <a:r>
              <a:rPr kumimoji="1" lang="en-US" altLang="zh-CN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Google AER/EMM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无需通过</a:t>
            </a:r>
            <a:r>
              <a:rPr kumimoji="1" lang="en-US" altLang="zh-CN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google GMS/AER</a:t>
            </a: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认证</a:t>
            </a:r>
            <a:endParaRPr kumimoji="1" lang="zh-CN" altLang="en-US" sz="1200" b="1" dirty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7553" y="1127060"/>
            <a:ext cx="670017" cy="754477"/>
          </a:xfrm>
          <a:prstGeom prst="rect">
            <a:avLst/>
          </a:prstGeom>
          <a:solidFill>
            <a:srgbClr val="0070C0">
              <a:alpha val="32157"/>
            </a:srgbClr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167" y="1085388"/>
            <a:ext cx="703895" cy="835117"/>
          </a:xfrm>
          <a:prstGeom prst="rect">
            <a:avLst/>
          </a:prstGeom>
          <a:solidFill>
            <a:srgbClr val="0070C0">
              <a:alpha val="32157"/>
            </a:srgbClr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744" y="1119964"/>
            <a:ext cx="701577" cy="825814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4268" y="1125080"/>
            <a:ext cx="699156" cy="8181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28137" y="1406545"/>
            <a:ext cx="591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/>
                <a:ea typeface="微軟正黑體"/>
              </a:rPr>
              <a:t>POS</a:t>
            </a:r>
            <a:r>
              <a:rPr lang="zh-CN" altLang="en-US" sz="1200" b="1" dirty="0">
                <a:solidFill>
                  <a:prstClr val="black"/>
                </a:solidFill>
                <a:latin typeface="Calibri"/>
                <a:ea typeface="微軟正黑體"/>
              </a:rPr>
              <a:t>机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3240511" y="1451155"/>
            <a:ext cx="825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prstClr val="black"/>
                </a:solidFill>
                <a:latin typeface="Calibri"/>
                <a:ea typeface="微軟正黑體"/>
              </a:rPr>
              <a:t>自助服务</a:t>
            </a:r>
            <a:endParaRPr lang="zh-CN" altLang="en-US" sz="1200" b="1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6581677" y="1376956"/>
            <a:ext cx="97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prstClr val="black"/>
                </a:solidFill>
                <a:latin typeface="Calibri"/>
                <a:ea typeface="微軟正黑體"/>
              </a:rPr>
              <a:t>智能购物车</a:t>
            </a:r>
            <a:endParaRPr lang="zh-CN" altLang="en-US" sz="1200" b="1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8237369" y="1353769"/>
            <a:ext cx="97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prstClr val="black"/>
                </a:solidFill>
                <a:latin typeface="Calibri"/>
                <a:ea typeface="微軟正黑體"/>
              </a:rPr>
              <a:t>数位看板</a:t>
            </a:r>
            <a:endParaRPr lang="zh-CN" altLang="en-US" sz="1200" b="1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3370665" y="730110"/>
            <a:ext cx="2691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old" panose="020B0604020202020204" charset="0"/>
                <a:ea typeface="宋体" panose="02010600030101010101" pitchFamily="2" charset="-122"/>
                <a:cs typeface="Arial Bold" panose="020B0604020202020204" charset="0"/>
              </a:rPr>
              <a:t>And</a:t>
            </a:r>
            <a:r>
              <a:rPr lang="en-US" altLang="zh-CN" sz="1200" b="1" noProof="0" dirty="0" smtClean="0">
                <a:solidFill>
                  <a:srgbClr val="002060"/>
                </a:solidFill>
                <a:latin typeface="Arial Bold" panose="020B0604020202020204" charset="0"/>
                <a:ea typeface="宋体" panose="02010600030101010101" pitchFamily="2" charset="-122"/>
                <a:cs typeface="Arial Bold" panose="020B0604020202020204" charset="0"/>
              </a:rPr>
              <a:t>roid</a:t>
            </a:r>
            <a:r>
              <a:rPr lang="zh-CN" altLang="en-US" sz="1200" b="1" noProof="0" dirty="0" smtClean="0">
                <a:solidFill>
                  <a:srgbClr val="002060"/>
                </a:solidFill>
                <a:latin typeface="Arial Bold" panose="020B0604020202020204" charset="0"/>
                <a:ea typeface="宋体" panose="02010600030101010101" pitchFamily="2" charset="-122"/>
                <a:cs typeface="Arial Bold" panose="020B0604020202020204" charset="0"/>
              </a:rPr>
              <a:t>配置管理系统</a:t>
            </a: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old" panose="020B0604020202020204" charset="0"/>
              <a:ea typeface="宋体" panose="02010600030101010101" pitchFamily="2" charset="-122"/>
              <a:cs typeface="Arial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1"/>
          <p:cNvSpPr>
            <a:spLocks noChangeArrowheads="1"/>
          </p:cNvSpPr>
          <p:nvPr/>
        </p:nvSpPr>
        <p:spPr bwMode="auto">
          <a:xfrm>
            <a:off x="-9047" y="4707"/>
            <a:ext cx="9144000" cy="88265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  <a:ex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</a:endParaRPr>
          </a:p>
        </p:txBody>
      </p:sp>
      <p:sp>
        <p:nvSpPr>
          <p:cNvPr id="8" name="標題 4"/>
          <p:cNvSpPr>
            <a:spLocks noGrp="1"/>
          </p:cNvSpPr>
          <p:nvPr>
            <p:ph type="title"/>
          </p:nvPr>
        </p:nvSpPr>
        <p:spPr>
          <a:xfrm>
            <a:off x="49214" y="36636"/>
            <a:ext cx="7633896" cy="7740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2" tIns="34261" rIns="68522" bIns="34261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24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</a:t>
            </a:r>
            <a:r>
              <a:rPr lang="zh-CN" altLang="en-US" sz="24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无代码方式实现工业数据接入和监控</a:t>
            </a:r>
            <a: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altLang="zh-CN" sz="2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zh-CN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助力工业数据快速无代码快速接入，实现对各种工业设备的监控，告警和规则联动</a:t>
            </a:r>
            <a:endParaRPr lang="en-US" altLang="zh-TW" sz="15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568576" y="1049340"/>
            <a:ext cx="6287899" cy="615645"/>
            <a:chOff x="3424767" y="1399118"/>
            <a:chExt cx="8383865" cy="820861"/>
          </a:xfrm>
        </p:grpSpPr>
        <p:grpSp>
          <p:nvGrpSpPr>
            <p:cNvPr id="16392" name="群組 49"/>
            <p:cNvGrpSpPr>
              <a:grpSpLocks/>
            </p:cNvGrpSpPr>
            <p:nvPr/>
          </p:nvGrpSpPr>
          <p:grpSpPr bwMode="auto">
            <a:xfrm>
              <a:off x="3424767" y="1399118"/>
              <a:ext cx="8231717" cy="315383"/>
              <a:chOff x="2568120" y="1049437"/>
              <a:chExt cx="6173558" cy="236504"/>
            </a:xfrm>
          </p:grpSpPr>
          <p:sp>
            <p:nvSpPr>
              <p:cNvPr id="16403" name="Text Placeholder 37"/>
              <p:cNvSpPr txBox="1">
                <a:spLocks/>
              </p:cNvSpPr>
              <p:nvPr/>
            </p:nvSpPr>
            <p:spPr bwMode="auto">
              <a:xfrm>
                <a:off x="2977380" y="1080377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项目背景</a:t>
                </a:r>
              </a:p>
            </p:txBody>
          </p:sp>
          <p:pic>
            <p:nvPicPr>
              <p:cNvPr id="16404" name="圖片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120" y="1049437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Text Placeholder 254"/>
            <p:cNvSpPr txBox="1">
              <a:spLocks/>
            </p:cNvSpPr>
            <p:nvPr/>
          </p:nvSpPr>
          <p:spPr bwMode="black">
            <a:xfrm>
              <a:off x="3676516" y="1768573"/>
              <a:ext cx="8132116" cy="4514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214313" indent="-214313" defTabSz="685800"/>
              <a:r>
                <a:rPr lang="zh-CN" altLang="en-US" sz="1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数位转型浪潮带动</a:t>
              </a:r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全球工业走向数字化，各种工业设备都需要进行联网，数据的采集，分析，以实现工业企业的降本增效。</a:t>
              </a:r>
              <a:endParaRPr lang="zh-TW" altLang="zh-TW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</p:txBody>
        </p:sp>
      </p:grpSp>
      <p:grpSp>
        <p:nvGrpSpPr>
          <p:cNvPr id="16395" name="群組 51"/>
          <p:cNvGrpSpPr>
            <a:grpSpLocks/>
          </p:cNvGrpSpPr>
          <p:nvPr/>
        </p:nvGrpSpPr>
        <p:grpSpPr bwMode="auto">
          <a:xfrm>
            <a:off x="2586375" y="2215406"/>
            <a:ext cx="6416676" cy="930094"/>
            <a:chOff x="2568120" y="2453372"/>
            <a:chExt cx="6416745" cy="928790"/>
          </a:xfrm>
        </p:grpSpPr>
        <p:sp>
          <p:nvSpPr>
            <p:cNvPr id="37" name="Text Placeholder 254"/>
            <p:cNvSpPr txBox="1">
              <a:spLocks/>
            </p:cNvSpPr>
            <p:nvPr/>
          </p:nvSpPr>
          <p:spPr bwMode="black">
            <a:xfrm>
              <a:off x="2756935" y="2706003"/>
              <a:ext cx="6227930" cy="6761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214313" indent="-214313" defTabSz="685800"/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工业设备非常复杂，平台各异，如何对各种设备进行统一远程监控管理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214313" indent="-214313" defTabSz="685800"/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工业设备有不同的协议，如果对各种数据进行统一接入和管理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214313" indent="-214313" defTabSz="685800"/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在复杂的工业场景，如何快速部署管理系统，如何能够已低代码或者无代码方式快速集成</a:t>
              </a:r>
              <a:endParaRPr lang="en-US" altLang="zh-CN" sz="11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  <a:p>
              <a:pPr marL="214313" indent="-214313" defTabSz="685800"/>
              <a:r>
                <a:rPr lang="zh-CN" altLang="en-US" sz="11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</a:rPr>
                <a:t>如何快速自定义数据展示面板，并能自定义事件，实现实时告警，异常状态控制联动等</a:t>
              </a:r>
              <a:endParaRPr lang="en-US" altLang="zh-CN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</a:endParaRPr>
            </a:p>
          </p:txBody>
        </p:sp>
        <p:grpSp>
          <p:nvGrpSpPr>
            <p:cNvPr id="16400" name="群組 50"/>
            <p:cNvGrpSpPr>
              <a:grpSpLocks/>
            </p:cNvGrpSpPr>
            <p:nvPr/>
          </p:nvGrpSpPr>
          <p:grpSpPr bwMode="auto">
            <a:xfrm>
              <a:off x="2568120" y="2453372"/>
              <a:ext cx="6173558" cy="236504"/>
              <a:chOff x="2568120" y="2453372"/>
              <a:chExt cx="6173558" cy="236504"/>
            </a:xfrm>
          </p:grpSpPr>
          <p:sp>
            <p:nvSpPr>
              <p:cNvPr id="16401" name="Text Placeholder 37"/>
              <p:cNvSpPr txBox="1">
                <a:spLocks/>
              </p:cNvSpPr>
              <p:nvPr/>
            </p:nvSpPr>
            <p:spPr bwMode="auto">
              <a:xfrm>
                <a:off x="2977380" y="2484312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客户痛点</a:t>
                </a:r>
                <a:r>
                  <a:rPr lang="zh-TW" altLang="en-US" sz="1500" b="1" dirty="0">
                    <a:solidFill>
                      <a:srgbClr val="F39800"/>
                    </a:solidFill>
                    <a:cs typeface="ヒラギノ角ゴ Pro W3"/>
                  </a:rPr>
                  <a:t>与需求</a:t>
                </a:r>
              </a:p>
            </p:txBody>
          </p:sp>
          <p:pic>
            <p:nvPicPr>
              <p:cNvPr id="16402" name="圖片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120" y="2453372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" name="群組 1"/>
          <p:cNvGrpSpPr/>
          <p:nvPr/>
        </p:nvGrpSpPr>
        <p:grpSpPr>
          <a:xfrm>
            <a:off x="161926" y="3615866"/>
            <a:ext cx="8823325" cy="1136284"/>
            <a:chOff x="161925" y="3629025"/>
            <a:chExt cx="8823325" cy="1136284"/>
          </a:xfrm>
        </p:grpSpPr>
        <p:sp>
          <p:nvSpPr>
            <p:cNvPr id="39" name="Text Placeholder 254"/>
            <p:cNvSpPr txBox="1">
              <a:spLocks/>
            </p:cNvSpPr>
            <p:nvPr/>
          </p:nvSpPr>
          <p:spPr bwMode="black">
            <a:xfrm>
              <a:off x="368937" y="3918923"/>
              <a:ext cx="8616313" cy="846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marL="285750" indent="-285750">
                <a:spcBef>
                  <a:spcPct val="0"/>
                </a:spcBef>
                <a:buFont typeface="Arial" panose="020B0604020202020204" pitchFamily="34" charset="0"/>
                <a:buChar char="•"/>
                <a:defRPr sz="1600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168275" indent="-168275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228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400050" indent="-17145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不仅可以支持</a:t>
              </a:r>
              <a:r>
                <a:rPr lang="en-US" altLang="zh-CN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Linux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，</a:t>
              </a:r>
              <a:r>
                <a:rPr lang="en-US" altLang="zh-CN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Windows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，</a:t>
              </a:r>
              <a:r>
                <a:rPr lang="en-US" altLang="zh-CN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Android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系统的设备，还可以通过工业协议和自定义接口，采集和监控各种子设备的工业数据</a:t>
              </a:r>
              <a:endParaRPr lang="en-US" altLang="zh-CN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可以方便快速一键部署，支持公有云，私有云，本地服务等多种部署方式</a:t>
              </a:r>
              <a:endParaRPr lang="en-US" altLang="zh-CN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采用无代码方式，快速接入各种工业数据，非常容易上手，进行快速整合和集成</a:t>
              </a:r>
              <a:endParaRPr lang="en-US" altLang="zh-CN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1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可以自定义异常事件，实现异常实时告警通知，并能够通过自定义规则，实现异常情况的联动</a:t>
              </a:r>
              <a:endParaRPr lang="en-US" altLang="zh-CN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  <a:p>
              <a:pPr marL="171450" lvl="1" indent="-171450"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1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AppHub</a:t>
              </a:r>
              <a:r>
                <a:rPr lang="zh-CN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+mn-cs"/>
                  <a:sym typeface="Arial"/>
                </a:rPr>
                <a:t>采集的数据，还可以进行转发，方便和其他其他系统进行整合集合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cs"/>
                <a:sym typeface="Arial"/>
              </a:endParaRPr>
            </a:p>
          </p:txBody>
        </p:sp>
        <p:grpSp>
          <p:nvGrpSpPr>
            <p:cNvPr id="16396" name="群組 52"/>
            <p:cNvGrpSpPr>
              <a:grpSpLocks/>
            </p:cNvGrpSpPr>
            <p:nvPr/>
          </p:nvGrpSpPr>
          <p:grpSpPr bwMode="auto">
            <a:xfrm>
              <a:off x="161925" y="3629025"/>
              <a:ext cx="6173788" cy="236538"/>
              <a:chOff x="162542" y="3628277"/>
              <a:chExt cx="6173558" cy="236504"/>
            </a:xfrm>
          </p:grpSpPr>
          <p:sp>
            <p:nvSpPr>
              <p:cNvPr id="16397" name="Text Placeholder 37"/>
              <p:cNvSpPr txBox="1">
                <a:spLocks/>
              </p:cNvSpPr>
              <p:nvPr/>
            </p:nvSpPr>
            <p:spPr bwMode="auto">
              <a:xfrm>
                <a:off x="571802" y="3659217"/>
                <a:ext cx="5764298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2pPr>
                <a:lvl3pPr marL="228600" indent="-228600" algn="l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3pPr>
                <a:lvl4pPr marL="400050" indent="-171450" algn="l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軟正黑體" pitchFamily="34" charset="-120"/>
                  </a:defRPr>
                </a:lvl9pPr>
              </a:lstStyle>
              <a:p>
                <a:pPr defTabSz="685800" eaLnBrk="1" hangingPunct="1">
                  <a:lnSpc>
                    <a:spcPct val="95000"/>
                  </a:lnSpc>
                  <a:spcBef>
                    <a:spcPct val="0"/>
                  </a:spcBef>
                  <a:buNone/>
                </a:pP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方案优势 </a:t>
                </a:r>
                <a:r>
                  <a:rPr lang="en-US" altLang="zh-TW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&amp;</a:t>
                </a:r>
                <a:r>
                  <a:rPr lang="zh-TW" altLang="en-US" sz="1500" b="1" dirty="0">
                    <a:solidFill>
                      <a:srgbClr val="F39800"/>
                    </a:solidFill>
                    <a:latin typeface="Calibri"/>
                    <a:cs typeface="ヒラギノ角ゴ Pro W3"/>
                  </a:rPr>
                  <a:t>  关键指标</a:t>
                </a:r>
                <a:endParaRPr lang="en-US" altLang="zh-TW" sz="1500" b="1" dirty="0">
                  <a:solidFill>
                    <a:srgbClr val="F39800"/>
                  </a:solidFill>
                  <a:latin typeface="Calibri"/>
                  <a:cs typeface="ヒラギノ角ゴ Pro W3"/>
                </a:endParaRPr>
              </a:p>
            </p:txBody>
          </p:sp>
          <p:pic>
            <p:nvPicPr>
              <p:cNvPr id="16398" name="圖片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42" y="3628277"/>
                <a:ext cx="432000" cy="236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161412" y="1033369"/>
            <a:ext cx="2160588" cy="333375"/>
          </a:xfrm>
          <a:prstGeom prst="rect">
            <a:avLst/>
          </a:prstGeom>
          <a:solidFill>
            <a:srgbClr val="012F81"/>
          </a:solidFill>
          <a:ln>
            <a:noFill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9pPr>
          </a:lstStyle>
          <a:p>
            <a:pPr algn="ctr" defTabSz="685800" eaLnBrk="1" hangingPunct="1">
              <a:spcBef>
                <a:spcPct val="0"/>
              </a:spcBef>
              <a:buNone/>
            </a:pPr>
            <a:r>
              <a:rPr lang="zh-CN" altLang="en-US" sz="1400" b="1" dirty="0" smtClean="0">
                <a:solidFill>
                  <a:srgbClr val="FFFFFF"/>
                </a:solidFill>
                <a:latin typeface="Calibri"/>
              </a:rPr>
              <a:t>工业数据接入和监控</a:t>
            </a:r>
            <a:endParaRPr lang="zh-TW" altLang="en-US" sz="1400" b="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10" y="189270"/>
            <a:ext cx="1188624" cy="468753"/>
          </a:xfrm>
          <a:prstGeom prst="rect">
            <a:avLst/>
          </a:prstGeom>
        </p:spPr>
      </p:pic>
      <p:pic>
        <p:nvPicPr>
          <p:cNvPr id="2050" name="Picture 2" descr="研华MyWISE-PaaS杂志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8" y="1701085"/>
            <a:ext cx="2422021" cy="135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012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275966" y="3050808"/>
            <a:ext cx="8784976" cy="1753190"/>
          </a:xfrm>
          <a:prstGeom prst="roundRect">
            <a:avLst>
              <a:gd name="adj" fmla="val 748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1319167" y="39456"/>
            <a:ext cx="6313173" cy="50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eaLnBrk="0" fontAlgn="base" hangingPunct="0">
              <a:lnSpc>
                <a:spcPts val="2000"/>
              </a:lnSpc>
              <a:spcAft>
                <a:spcPct val="0"/>
              </a:spcAft>
              <a:defRPr/>
            </a:pPr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应用场景举例</a:t>
            </a:r>
            <a:r>
              <a:rPr kumimoji="1"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-</a:t>
            </a:r>
            <a:r>
              <a:rPr kumimoji="1"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机房设备环境监控系统</a:t>
            </a:r>
            <a:endParaRPr kumimoji="1" lang="en-US" altLang="zh-CN" sz="24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6" name="Shape 959"/>
          <p:cNvSpPr/>
          <p:nvPr/>
        </p:nvSpPr>
        <p:spPr>
          <a:xfrm>
            <a:off x="3582998" y="1379646"/>
            <a:ext cx="1925106" cy="98623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lIns="91425" tIns="91425" rIns="91425" bIns="91425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軟正黑體"/>
              <a:cs typeface="Calibri" panose="020F0502020204030204" pitchFamily="34" charset="0"/>
              <a:sym typeface="Arial" panose="020B0604020202020204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4004943" y="16419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002060"/>
                </a:solidFill>
              </a:rPr>
              <a:t>AppHub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3635" y="1378327"/>
            <a:ext cx="29888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机房环境监控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监控主机本身的远程运维监控管理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环境参数（温度，湿度，烟感等）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动力监控（</a:t>
            </a:r>
            <a:r>
              <a: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UPS</a:t>
            </a: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，空调，发电机等）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安防监控（门禁，消防，继电器等</a:t>
            </a:r>
            <a:r>
              <a:rPr lang="zh-CN" altLang="en-US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）</a:t>
            </a:r>
            <a:endParaRPr kumimoji="1" lang="en-US" altLang="zh-CN" sz="1200" b="1" dirty="0" smtClean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63224" y="1479498"/>
            <a:ext cx="20363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机房服务器监控管理：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远程操作控制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远程</a:t>
            </a:r>
            <a:r>
              <a: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OTA</a:t>
            </a: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升级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服务器系统运行状态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服务器软件运行</a:t>
            </a:r>
            <a:r>
              <a:rPr lang="zh-CN" altLang="en-US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状态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826907" y="4470494"/>
            <a:ext cx="630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烟感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10717" y="428827"/>
            <a:ext cx="287610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异常告警和处理：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服务器软硬件和环境监控异常告警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邮件，</a:t>
            </a:r>
            <a:r>
              <a: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web</a:t>
            </a: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，手机</a:t>
            </a:r>
            <a:r>
              <a: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(</a:t>
            </a: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钉钉，微信</a:t>
            </a:r>
            <a:r>
              <a: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)</a:t>
            </a: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多种通知方式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远程连线处理和自动设备联动机制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Dashboard</a:t>
            </a:r>
            <a:r>
              <a:rPr lang="zh-CN" altLang="en-US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实时展现相关监控数据</a:t>
            </a:r>
            <a:endParaRPr lang="en-US" altLang="zh-CN" sz="10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pic>
        <p:nvPicPr>
          <p:cNvPr id="33" name="Picture 9" descr="C:\Users\paul.wu\Desktop\HPC-8212.png"/>
          <p:cNvPicPr>
            <a:picLocks noChangeAspect="1" noChangeArrowheads="1"/>
          </p:cNvPicPr>
          <p:nvPr/>
        </p:nvPicPr>
        <p:blipFill>
          <a:blip r:embed="rId5" cstate="print"/>
          <a:srcRect t="32176" b="24159"/>
          <a:stretch>
            <a:fillRect/>
          </a:stretch>
        </p:blipFill>
        <p:spPr bwMode="auto">
          <a:xfrm>
            <a:off x="2265519" y="3542426"/>
            <a:ext cx="1272088" cy="3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 descr="C:\Users\paul.wu\Desktop\HPC-8212.png"/>
          <p:cNvPicPr>
            <a:picLocks noChangeAspect="1" noChangeArrowheads="1"/>
          </p:cNvPicPr>
          <p:nvPr/>
        </p:nvPicPr>
        <p:blipFill>
          <a:blip r:embed="rId5" cstate="print"/>
          <a:srcRect t="32176" b="24159"/>
          <a:stretch>
            <a:fillRect/>
          </a:stretch>
        </p:blipFill>
        <p:spPr bwMode="auto">
          <a:xfrm>
            <a:off x="4007373" y="1957353"/>
            <a:ext cx="996195" cy="243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977961" y="4379138"/>
            <a:ext cx="120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私有云集群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395205" y="4391820"/>
            <a:ext cx="1476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私有</a:t>
            </a:r>
            <a:r>
              <a:rPr lang="zh-CN" altLang="en-US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服务器</a:t>
            </a:r>
            <a:endParaRPr lang="zh-CN" altLang="en-US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51495" y="2077227"/>
            <a:ext cx="178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/>
              <a:t>多机房集中管理中心</a:t>
            </a:r>
            <a:endParaRPr lang="zh-CN" altLang="en-US" sz="1200" b="1" dirty="0"/>
          </a:p>
        </p:txBody>
      </p:sp>
      <p:pic>
        <p:nvPicPr>
          <p:cNvPr id="43" name="Picture 14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137" y="1482143"/>
            <a:ext cx="245918" cy="24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96" y="1484447"/>
            <a:ext cx="244150" cy="2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4419" y="4138194"/>
            <a:ext cx="371655" cy="268602"/>
          </a:xfrm>
          <a:prstGeom prst="rect">
            <a:avLst/>
          </a:prstGeom>
        </p:spPr>
      </p:pic>
      <p:pic>
        <p:nvPicPr>
          <p:cNvPr id="2054" name="Picture 6" descr="查看源图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63" y="4087558"/>
            <a:ext cx="312924" cy="40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568" y="4129883"/>
            <a:ext cx="293971" cy="322160"/>
          </a:xfrm>
          <a:prstGeom prst="rect">
            <a:avLst/>
          </a:prstGeom>
        </p:spPr>
      </p:pic>
      <p:pic>
        <p:nvPicPr>
          <p:cNvPr id="2060" name="Picture 12" descr="查看源图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929" y="3993878"/>
            <a:ext cx="521245" cy="52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7163" y="4129883"/>
            <a:ext cx="375077" cy="296167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5490163" y="4470494"/>
            <a:ext cx="630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UPS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184096" y="4470494"/>
            <a:ext cx="7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发电机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68172" y="4470494"/>
            <a:ext cx="7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空调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533048" y="4470494"/>
            <a:ext cx="7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门禁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80637" y="4470494"/>
            <a:ext cx="7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继电器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3903" y="4138194"/>
            <a:ext cx="311117" cy="33778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4004943" y="4470494"/>
            <a:ext cx="837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温湿度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64" name="群組 37"/>
          <p:cNvGrpSpPr/>
          <p:nvPr/>
        </p:nvGrpSpPr>
        <p:grpSpPr>
          <a:xfrm>
            <a:off x="4144625" y="2157643"/>
            <a:ext cx="653105" cy="1109829"/>
            <a:chOff x="5243048" y="1932659"/>
            <a:chExt cx="638102" cy="1571826"/>
          </a:xfrm>
        </p:grpSpPr>
        <p:pic>
          <p:nvPicPr>
            <p:cNvPr id="70" name="圖片 43"/>
            <p:cNvPicPr>
              <a:picLocks noChangeAspect="1"/>
            </p:cNvPicPr>
            <p:nvPr/>
          </p:nvPicPr>
          <p:blipFill rotWithShape="1">
            <a:blip r:embed="rId14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>
              <a:off x="5511341" y="2174746"/>
              <a:ext cx="369809" cy="1329739"/>
            </a:xfrm>
            <a:prstGeom prst="rect">
              <a:avLst/>
            </a:prstGeom>
          </p:spPr>
        </p:pic>
        <p:pic>
          <p:nvPicPr>
            <p:cNvPr id="67" name="圖片 40"/>
            <p:cNvPicPr>
              <a:picLocks noChangeAspect="1"/>
            </p:cNvPicPr>
            <p:nvPr/>
          </p:nvPicPr>
          <p:blipFill rotWithShape="1">
            <a:blip r:embed="rId14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 flipV="1">
              <a:off x="5243048" y="1932659"/>
              <a:ext cx="369809" cy="1329739"/>
            </a:xfrm>
            <a:prstGeom prst="rect">
              <a:avLst/>
            </a:prstGeom>
          </p:spPr>
        </p:pic>
      </p:grpSp>
      <p:sp>
        <p:nvSpPr>
          <p:cNvPr id="75" name="文本框 74"/>
          <p:cNvSpPr txBox="1"/>
          <p:nvPr/>
        </p:nvSpPr>
        <p:spPr>
          <a:xfrm>
            <a:off x="6793804" y="3205574"/>
            <a:ext cx="1762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机房监控主机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387449" y="3759882"/>
            <a:ext cx="417010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4393093" y="3759882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5148064" y="3759882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5796136" y="3759882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6482145" y="3759882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7884368" y="3759882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8557552" y="3759882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6181160" y="3439440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7213765" y="3743188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0316" y="3969223"/>
            <a:ext cx="206898" cy="528191"/>
          </a:xfrm>
          <a:prstGeom prst="rect">
            <a:avLst/>
          </a:prstGeom>
        </p:spPr>
      </p:pic>
      <p:cxnSp>
        <p:nvCxnSpPr>
          <p:cNvPr id="95" name="直接连接符 94"/>
          <p:cNvCxnSpPr/>
          <p:nvPr/>
        </p:nvCxnSpPr>
        <p:spPr>
          <a:xfrm flipV="1">
            <a:off x="1460311" y="3130232"/>
            <a:ext cx="4677245" cy="168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1460311" y="3118998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V="1">
            <a:off x="2904317" y="3131914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V="1">
            <a:off x="6120172" y="3138554"/>
            <a:ext cx="0" cy="3204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6163" y="3278327"/>
            <a:ext cx="1102162" cy="302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541" y="3287208"/>
            <a:ext cx="451541" cy="1044188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277554" y="3060303"/>
            <a:ext cx="692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机房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181160" y="3522455"/>
            <a:ext cx="206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Modbus/SNMP/Scripts……</a:t>
            </a:r>
            <a:endParaRPr lang="zh-CN" altLang="en-US" sz="1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3923024" y="2599905"/>
            <a:ext cx="206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Mqtt/VNC/SSH</a:t>
            </a:r>
            <a:endParaRPr lang="zh-CN" altLang="en-US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37902" y="460030"/>
            <a:ext cx="1988875" cy="9126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19" y="429216"/>
            <a:ext cx="2284344" cy="10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48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梯形 99"/>
          <p:cNvSpPr/>
          <p:nvPr/>
        </p:nvSpPr>
        <p:spPr>
          <a:xfrm>
            <a:off x="173168" y="3207801"/>
            <a:ext cx="8686978" cy="1571272"/>
          </a:xfrm>
          <a:prstGeom prst="trapezoid">
            <a:avLst>
              <a:gd name="adj" fmla="val 15694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</a:endParaRP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1275694" y="179407"/>
            <a:ext cx="6313173" cy="50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eaLnBrk="0" fontAlgn="base" hangingPunct="0">
              <a:lnSpc>
                <a:spcPts val="2000"/>
              </a:lnSpc>
              <a:spcAft>
                <a:spcPct val="0"/>
              </a:spcAft>
              <a:defRPr/>
            </a:pPr>
            <a:r>
              <a:rPr kumimoji="1"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应用场景举例</a:t>
            </a:r>
            <a:r>
              <a:rPr kumimoji="1" lang="en-US" altLang="zh-CN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-</a:t>
            </a:r>
            <a:r>
              <a:rPr kumimoji="1"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智能水闸监控管理</a:t>
            </a:r>
            <a:endParaRPr kumimoji="1" lang="en-US" altLang="zh-CN" sz="24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9447" y="3235524"/>
            <a:ext cx="152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水闸现场</a:t>
            </a:r>
            <a:endParaRPr lang="en-US" altLang="zh-CN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190790" y="3215206"/>
            <a:ext cx="1453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电机数据</a:t>
            </a:r>
            <a:endParaRPr kumimoji="1" lang="zh-CN" altLang="en-US" sz="1200" b="1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476942" y="3215205"/>
            <a:ext cx="136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kumimoji="1" sz="1200" b="1">
                <a:ea typeface="新細明體" panose="02020500000000000000" pitchFamily="18" charset="-12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水位</a:t>
            </a:r>
            <a:r>
              <a:rPr lang="zh-CN" altLang="en-US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高度</a:t>
            </a:r>
            <a:endParaRPr lang="zh-CN" altLang="en-US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55" name="群組 37"/>
          <p:cNvGrpSpPr/>
          <p:nvPr/>
        </p:nvGrpSpPr>
        <p:grpSpPr>
          <a:xfrm>
            <a:off x="3715579" y="1345271"/>
            <a:ext cx="1086033" cy="1071836"/>
            <a:chOff x="4972501" y="1986468"/>
            <a:chExt cx="1061085" cy="1518017"/>
          </a:xfrm>
        </p:grpSpPr>
        <p:grpSp>
          <p:nvGrpSpPr>
            <p:cNvPr id="57" name="群組 38"/>
            <p:cNvGrpSpPr/>
            <p:nvPr/>
          </p:nvGrpSpPr>
          <p:grpSpPr>
            <a:xfrm flipV="1">
              <a:off x="5364767" y="2174746"/>
              <a:ext cx="668819" cy="1329739"/>
              <a:chOff x="7075336" y="2111115"/>
              <a:chExt cx="1645670" cy="1871991"/>
            </a:xfrm>
          </p:grpSpPr>
          <p:pic>
            <p:nvPicPr>
              <p:cNvPr id="83" name="圖片 43"/>
              <p:cNvPicPr>
                <a:picLocks noChangeAspect="1"/>
              </p:cNvPicPr>
              <p:nvPr/>
            </p:nvPicPr>
            <p:blipFill rotWithShape="1">
              <a:blip r:embed="rId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84" name="圖片 44"/>
              <p:cNvPicPr>
                <a:picLocks noChangeAspect="1"/>
              </p:cNvPicPr>
              <p:nvPr/>
            </p:nvPicPr>
            <p:blipFill rotWithShape="1">
              <a:blip r:embed="rId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85" name="圖片 45"/>
              <p:cNvPicPr>
                <a:picLocks noChangeAspect="1"/>
              </p:cNvPicPr>
              <p:nvPr/>
            </p:nvPicPr>
            <p:blipFill rotWithShape="1">
              <a:blip r:embed="rId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  <p:grpSp>
          <p:nvGrpSpPr>
            <p:cNvPr id="61" name="群組 39"/>
            <p:cNvGrpSpPr/>
            <p:nvPr/>
          </p:nvGrpSpPr>
          <p:grpSpPr>
            <a:xfrm>
              <a:off x="4972501" y="1986468"/>
              <a:ext cx="668819" cy="1329739"/>
              <a:chOff x="7075336" y="2111115"/>
              <a:chExt cx="1645670" cy="1871991"/>
            </a:xfrm>
          </p:grpSpPr>
          <p:pic>
            <p:nvPicPr>
              <p:cNvPr id="80" name="圖片 40"/>
              <p:cNvPicPr>
                <a:picLocks noChangeAspect="1"/>
              </p:cNvPicPr>
              <p:nvPr/>
            </p:nvPicPr>
            <p:blipFill rotWithShape="1">
              <a:blip r:embed="rId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81" name="圖片 41"/>
              <p:cNvPicPr>
                <a:picLocks noChangeAspect="1"/>
              </p:cNvPicPr>
              <p:nvPr/>
            </p:nvPicPr>
            <p:blipFill rotWithShape="1">
              <a:blip r:embed="rId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82" name="圖片 42"/>
              <p:cNvPicPr>
                <a:picLocks noChangeAspect="1"/>
              </p:cNvPicPr>
              <p:nvPr/>
            </p:nvPicPr>
            <p:blipFill rotWithShape="1">
              <a:blip r:embed="rId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</p:grpSp>
      <p:sp>
        <p:nvSpPr>
          <p:cNvPr id="86" name="Shape 959"/>
          <p:cNvSpPr/>
          <p:nvPr/>
        </p:nvSpPr>
        <p:spPr>
          <a:xfrm>
            <a:off x="3059832" y="626733"/>
            <a:ext cx="2376264" cy="1008776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lIns="91425" tIns="91425" rIns="91425" bIns="91425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軟正黑體"/>
              <a:cs typeface="Calibri" panose="020F0502020204030204" pitchFamily="34" charset="0"/>
              <a:sym typeface="Arial" panose="020B0604020202020204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3854414" y="1179182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AppHub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5551888" y="807955"/>
            <a:ext cx="327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自定义数据可视化</a:t>
            </a:r>
            <a:r>
              <a:rPr kumimoji="1" lang="en-US" altLang="zh-CN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Dashboard</a:t>
            </a: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看板</a:t>
            </a:r>
            <a:endParaRPr kumimoji="1" lang="en-US" altLang="zh-CN" sz="1200" b="1" dirty="0" smtClean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远程故障排查和问题解决</a:t>
            </a:r>
            <a:endParaRPr kumimoji="1" lang="en-US" altLang="zh-CN" sz="1200" b="1" dirty="0" smtClean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异常状态触发设备联动和自动反向控制</a:t>
            </a:r>
            <a:endParaRPr kumimoji="1" lang="en-US" altLang="zh-CN" sz="1200" b="1" dirty="0" smtClean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37489" y="725091"/>
            <a:ext cx="2589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网关设备运维管理</a:t>
            </a:r>
            <a:endParaRPr kumimoji="1" lang="en-US" altLang="zh-CN" sz="1200" b="1" dirty="0" smtClean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无代码方式接入现场数据</a:t>
            </a:r>
            <a:endParaRPr kumimoji="1" lang="en-US" altLang="zh-CN" sz="1200" b="1" dirty="0" smtClean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 smtClean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根据采集数据，自定义</a:t>
            </a:r>
            <a:r>
              <a:rPr kumimoji="1" lang="zh-CN" altLang="en-US" sz="1200" b="1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事件和实时告警通知</a:t>
            </a:r>
            <a:endParaRPr kumimoji="1" lang="en-US" altLang="zh-CN" sz="1200" b="1" dirty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200" b="1" dirty="0" smtClean="0">
              <a:solidFill>
                <a:prstClr val="black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509" y="3519121"/>
            <a:ext cx="5244361" cy="1253354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590036" y="3222362"/>
            <a:ext cx="136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kumimoji="1" sz="1200" b="1">
                <a:ea typeface="新細明體" panose="02020500000000000000" pitchFamily="18" charset="-12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闸门状态</a:t>
            </a:r>
            <a:endParaRPr lang="zh-CN" altLang="en-US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660" y="2175288"/>
            <a:ext cx="269875" cy="73813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2483768" y="2353165"/>
            <a:ext cx="194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研华工业网关</a:t>
            </a:r>
            <a:endParaRPr lang="en-US" altLang="zh-CN" sz="1200" b="1" dirty="0" smtClean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（部署在水闸现场）</a:t>
            </a:r>
            <a:endParaRPr lang="en-US" altLang="zh-CN" sz="12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42" name="群組 37"/>
          <p:cNvGrpSpPr/>
          <p:nvPr/>
        </p:nvGrpSpPr>
        <p:grpSpPr>
          <a:xfrm>
            <a:off x="4063845" y="2695185"/>
            <a:ext cx="435150" cy="717363"/>
            <a:chOff x="5055114" y="2114145"/>
            <a:chExt cx="537061" cy="1190223"/>
          </a:xfrm>
        </p:grpSpPr>
        <p:pic>
          <p:nvPicPr>
            <p:cNvPr id="49" name="圖片 44"/>
            <p:cNvPicPr>
              <a:picLocks noChangeAspect="1"/>
            </p:cNvPicPr>
            <p:nvPr/>
          </p:nvPicPr>
          <p:blipFill rotWithShape="1">
            <a:blip r:embed="rId5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>
              <a:off x="5314332" y="2305315"/>
              <a:ext cx="277843" cy="999053"/>
            </a:xfrm>
            <a:prstGeom prst="rect">
              <a:avLst/>
            </a:prstGeom>
          </p:spPr>
        </p:pic>
        <p:pic>
          <p:nvPicPr>
            <p:cNvPr id="46" name="圖片 41"/>
            <p:cNvPicPr>
              <a:picLocks noChangeAspect="1"/>
            </p:cNvPicPr>
            <p:nvPr/>
          </p:nvPicPr>
          <p:blipFill rotWithShape="1">
            <a:blip r:embed="rId5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 flipV="1">
              <a:off x="5055114" y="2114145"/>
              <a:ext cx="277843" cy="999053"/>
            </a:xfrm>
            <a:prstGeom prst="rect">
              <a:avLst/>
            </a:prstGeom>
          </p:spPr>
        </p:pic>
      </p:grpSp>
      <p:sp>
        <p:nvSpPr>
          <p:cNvPr id="51" name="文本框 50"/>
          <p:cNvSpPr txBox="1"/>
          <p:nvPr/>
        </p:nvSpPr>
        <p:spPr>
          <a:xfrm>
            <a:off x="3587321" y="2920021"/>
            <a:ext cx="177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Modbus/SNMP…</a:t>
            </a:r>
            <a:endParaRPr lang="en-US" altLang="zh-CN" sz="12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046687" y="2391023"/>
            <a:ext cx="1948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AppHub Agent</a:t>
            </a:r>
            <a:endParaRPr lang="en-US" altLang="zh-CN" sz="120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854602" y="3228960"/>
            <a:ext cx="136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kumimoji="1" sz="1200" b="1">
                <a:ea typeface="新細明體" panose="02020500000000000000" pitchFamily="18" charset="-12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联动控制</a:t>
            </a:r>
            <a:endParaRPr lang="zh-CN" altLang="en-US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8024" y="1355270"/>
            <a:ext cx="181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基于</a:t>
            </a:r>
            <a:r>
              <a:rPr lang="en-US" altLang="zh-CN" sz="1400" dirty="0" smtClean="0"/>
              <a:t>Web</a:t>
            </a:r>
            <a:r>
              <a:rPr lang="zh-CN" altLang="en-US" sz="1400" dirty="0" smtClean="0"/>
              <a:t>的管理中心</a:t>
            </a:r>
            <a:endParaRPr lang="zh-CN" altLang="en-US" sz="1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3254089" y="1035174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智能水闸监控管理系统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9746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9532" y="195486"/>
            <a:ext cx="8229600" cy="356020"/>
          </a:xfrm>
        </p:spPr>
        <p:txBody>
          <a:bodyPr/>
          <a:lstStyle/>
          <a:p>
            <a:pPr algn="ctr"/>
            <a:r>
              <a:rPr kumimoji="1"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广泛应用于工业产业的各种边缘设备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6" y="2399494"/>
            <a:ext cx="1985366" cy="2355483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</p:pic>
      <p:sp>
        <p:nvSpPr>
          <p:cNvPr id="6" name="矩形 5"/>
          <p:cNvSpPr/>
          <p:nvPr/>
        </p:nvSpPr>
        <p:spPr>
          <a:xfrm>
            <a:off x="221396" y="2435290"/>
            <a:ext cx="1985366" cy="2326444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516" y="4450599"/>
            <a:ext cx="1997126" cy="310144"/>
          </a:xfrm>
          <a:prstGeom prst="rect">
            <a:avLst/>
          </a:prstGeom>
          <a:solidFill>
            <a:srgbClr val="43CE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自助终端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9" y="999329"/>
            <a:ext cx="1985157" cy="139340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</p:pic>
      <p:sp>
        <p:nvSpPr>
          <p:cNvPr id="26" name="矩形 25"/>
          <p:cNvSpPr/>
          <p:nvPr/>
        </p:nvSpPr>
        <p:spPr>
          <a:xfrm>
            <a:off x="209588" y="984802"/>
            <a:ext cx="1985158" cy="1399508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2053" y="2082591"/>
            <a:ext cx="1984709" cy="310144"/>
          </a:xfrm>
          <a:prstGeom prst="rect">
            <a:avLst/>
          </a:prstGeom>
          <a:solidFill>
            <a:srgbClr val="43CE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户外巡检</a:t>
            </a:r>
          </a:p>
        </p:txBody>
      </p:sp>
      <p:pic>
        <p:nvPicPr>
          <p:cNvPr id="1026" name="Picture 2" descr="https://advantechfiles.blob.core.windows.net/cms/b9bf9bd3-2ae9-45ea-bb2e-ee2cc86e2975/Content/content-image-15481430741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54" y="993226"/>
            <a:ext cx="2342346" cy="3774766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  <a:extLst/>
        </p:spPr>
      </p:pic>
      <p:sp>
        <p:nvSpPr>
          <p:cNvPr id="24" name="矩形 23"/>
          <p:cNvSpPr/>
          <p:nvPr/>
        </p:nvSpPr>
        <p:spPr>
          <a:xfrm>
            <a:off x="2275653" y="993227"/>
            <a:ext cx="2342346" cy="3761750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66883" y="4457849"/>
            <a:ext cx="2351115" cy="310144"/>
          </a:xfrm>
          <a:prstGeom prst="rect">
            <a:avLst/>
          </a:prstGeom>
          <a:solidFill>
            <a:srgbClr val="43CE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车载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937" y="993227"/>
            <a:ext cx="4276937" cy="162355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</p:pic>
      <p:sp>
        <p:nvSpPr>
          <p:cNvPr id="25" name="矩形 24"/>
          <p:cNvSpPr/>
          <p:nvPr/>
        </p:nvSpPr>
        <p:spPr>
          <a:xfrm>
            <a:off x="4663935" y="1021000"/>
            <a:ext cx="4276938" cy="1582377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63934" y="2310026"/>
            <a:ext cx="4276939" cy="310144"/>
          </a:xfrm>
          <a:prstGeom prst="rect">
            <a:avLst/>
          </a:prstGeom>
          <a:solidFill>
            <a:srgbClr val="43CE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工业现场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934" y="2655402"/>
            <a:ext cx="2320033" cy="209957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</p:pic>
      <p:sp>
        <p:nvSpPr>
          <p:cNvPr id="33" name="矩形 32"/>
          <p:cNvSpPr/>
          <p:nvPr/>
        </p:nvSpPr>
        <p:spPr>
          <a:xfrm>
            <a:off x="4663934" y="2655402"/>
            <a:ext cx="2321326" cy="209957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9034" y="4447617"/>
            <a:ext cx="2324933" cy="310144"/>
          </a:xfrm>
          <a:prstGeom prst="rect">
            <a:avLst/>
          </a:prstGeom>
          <a:solidFill>
            <a:srgbClr val="43CE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电力能源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411" y="2652303"/>
            <a:ext cx="1921463" cy="210267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</p:pic>
      <p:sp>
        <p:nvSpPr>
          <p:cNvPr id="35" name="矩形 34"/>
          <p:cNvSpPr/>
          <p:nvPr/>
        </p:nvSpPr>
        <p:spPr>
          <a:xfrm>
            <a:off x="7019412" y="2645217"/>
            <a:ext cx="1921462" cy="2109760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019411" y="4444833"/>
            <a:ext cx="1926363" cy="310144"/>
          </a:xfrm>
          <a:prstGeom prst="rect">
            <a:avLst/>
          </a:prstGeom>
          <a:solidFill>
            <a:srgbClr val="43CE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数位广告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669213" y="627536"/>
            <a:ext cx="7265123" cy="306288"/>
            <a:chOff x="1708579" y="4465466"/>
            <a:chExt cx="7020015" cy="246498"/>
          </a:xfrm>
          <a:solidFill>
            <a:srgbClr val="002060"/>
          </a:solidFill>
          <a:effectLst/>
        </p:grpSpPr>
        <p:sp>
          <p:nvSpPr>
            <p:cNvPr id="39" name="矩形 38"/>
            <p:cNvSpPr/>
            <p:nvPr/>
          </p:nvSpPr>
          <p:spPr>
            <a:xfrm>
              <a:off x="1708579" y="4465466"/>
              <a:ext cx="1387753" cy="246498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28000"/>
                  </a:srgbClr>
                </a:gs>
                <a:gs pos="50000">
                  <a:srgbClr val="00B0F0">
                    <a:tint val="44500"/>
                    <a:satMod val="160000"/>
                    <a:alpha val="61000"/>
                  </a:srgbClr>
                </a:gs>
                <a:gs pos="100000">
                  <a:srgbClr val="00B0F0">
                    <a:tint val="23500"/>
                    <a:satMod val="160000"/>
                    <a:alpha val="55000"/>
                  </a:srgbClr>
                </a:gs>
              </a:gsLst>
              <a:lin ang="16200000" scaled="1"/>
              <a:tileRect/>
            </a:gradFill>
            <a:ln w="952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kumimoji="1" lang="zh-CN" altLang="en-US" sz="1200" b="1" dirty="0">
                  <a:solidFill>
                    <a:srgbClr val="00B0F0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Arial" panose="020B0604020202020204"/>
                </a:rPr>
                <a:t>应用各异</a:t>
              </a:r>
              <a:endParaRPr kumimoji="1" lang="zh-TW" altLang="en-US" sz="1200" b="1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107666" y="4465466"/>
              <a:ext cx="1387753" cy="246498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28000"/>
                  </a:srgbClr>
                </a:gs>
                <a:gs pos="50000">
                  <a:srgbClr val="00B0F0">
                    <a:tint val="44500"/>
                    <a:satMod val="160000"/>
                    <a:alpha val="61000"/>
                  </a:srgbClr>
                </a:gs>
                <a:gs pos="100000">
                  <a:srgbClr val="00B0F0">
                    <a:tint val="23500"/>
                    <a:satMod val="160000"/>
                    <a:alpha val="55000"/>
                  </a:srgbClr>
                </a:gs>
              </a:gsLst>
              <a:lin ang="16200000" scaled="1"/>
              <a:tileRect/>
            </a:gradFill>
            <a:ln w="952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kumimoji="1" lang="zh-CN" altLang="en-US" sz="1200" b="1" dirty="0">
                  <a:solidFill>
                    <a:srgbClr val="00B0F0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设定多样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4518724" y="4465466"/>
              <a:ext cx="1387753" cy="246498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28000"/>
                  </a:srgbClr>
                </a:gs>
                <a:gs pos="50000">
                  <a:srgbClr val="00B0F0">
                    <a:tint val="44500"/>
                    <a:satMod val="160000"/>
                    <a:alpha val="61000"/>
                  </a:srgbClr>
                </a:gs>
                <a:gs pos="100000">
                  <a:srgbClr val="00B0F0">
                    <a:tint val="23500"/>
                    <a:satMod val="160000"/>
                    <a:alpha val="55000"/>
                  </a:srgbClr>
                </a:gs>
              </a:gsLst>
              <a:lin ang="16200000" scaled="1"/>
              <a:tileRect/>
            </a:gradFill>
            <a:ln w="952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kumimoji="1" lang="zh-CN" altLang="en-US" sz="1200" b="1" dirty="0">
                  <a:solidFill>
                    <a:srgbClr val="00B0F0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无人值守</a:t>
              </a:r>
              <a:endParaRPr kumimoji="1" lang="zh-TW" altLang="en-US" sz="1200" b="1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929782" y="4465466"/>
              <a:ext cx="1387753" cy="246498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28000"/>
                  </a:srgbClr>
                </a:gs>
                <a:gs pos="50000">
                  <a:srgbClr val="00B0F0">
                    <a:tint val="44500"/>
                    <a:satMod val="160000"/>
                    <a:alpha val="61000"/>
                  </a:srgbClr>
                </a:gs>
                <a:gs pos="100000">
                  <a:srgbClr val="00B0F0">
                    <a:tint val="23500"/>
                    <a:satMod val="160000"/>
                    <a:alpha val="55000"/>
                  </a:srgbClr>
                </a:gs>
              </a:gsLst>
              <a:lin ang="16200000" scaled="1"/>
              <a:tileRect/>
            </a:gradFill>
            <a:ln w="952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kumimoji="1" lang="zh-CN" altLang="en-US" sz="1200" b="1" dirty="0">
                  <a:solidFill>
                    <a:srgbClr val="00B0F0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分散部署</a:t>
              </a:r>
              <a:endParaRPr kumimoji="1" lang="zh-TW" altLang="en-US" sz="1200" b="1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340841" y="4465466"/>
              <a:ext cx="1387753" cy="246498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28000"/>
                  </a:srgbClr>
                </a:gs>
                <a:gs pos="50000">
                  <a:srgbClr val="00B0F0">
                    <a:tint val="44500"/>
                    <a:satMod val="160000"/>
                    <a:alpha val="61000"/>
                  </a:srgbClr>
                </a:gs>
                <a:gs pos="100000">
                  <a:srgbClr val="00B0F0">
                    <a:tint val="23500"/>
                    <a:satMod val="160000"/>
                    <a:alpha val="55000"/>
                  </a:srgbClr>
                </a:gs>
              </a:gsLst>
              <a:lin ang="16200000" scaled="1"/>
              <a:tileRect/>
            </a:gradFill>
            <a:ln w="952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kumimoji="1" lang="zh-CN" altLang="en-US" sz="1200" b="1" dirty="0">
                  <a:solidFill>
                    <a:srgbClr val="00B0F0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数量众多</a:t>
              </a:r>
              <a:endParaRPr kumimoji="1" lang="zh-TW" altLang="en-US" sz="1200" b="1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233423" y="627534"/>
            <a:ext cx="1411669" cy="30628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28000"/>
                </a:srgbClr>
              </a:gs>
              <a:gs pos="50000">
                <a:srgbClr val="00B0F0">
                  <a:tint val="44500"/>
                  <a:satMod val="160000"/>
                  <a:alpha val="61000"/>
                </a:srgbClr>
              </a:gs>
              <a:gs pos="100000">
                <a:srgbClr val="00B0F0">
                  <a:tint val="23500"/>
                  <a:satMod val="160000"/>
                  <a:alpha val="55000"/>
                </a:srgbClr>
              </a:gs>
            </a:gsLst>
            <a:lin ang="16200000" scaled="1"/>
            <a:tileRect/>
          </a:gradFill>
          <a:ln w="95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kumimoji="1" lang="zh-CN" altLang="en-US" sz="1200" b="1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系统不同</a:t>
            </a:r>
            <a:endParaRPr kumimoji="1" lang="zh-TW" altLang="en-US" sz="1200" b="1" dirty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4200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0" y="866998"/>
            <a:ext cx="9144000" cy="3387376"/>
          </a:xfrm>
          <a:prstGeom prst="roundRect">
            <a:avLst>
              <a:gd name="adj" fmla="val 1548"/>
            </a:avLst>
          </a:prstGeom>
          <a:gradFill flip="none" rotWithShape="1">
            <a:gsLst>
              <a:gs pos="7000">
                <a:srgbClr val="00B0F0">
                  <a:tint val="66000"/>
                  <a:satMod val="160000"/>
                  <a:alpha val="11000"/>
                </a:srgbClr>
              </a:gs>
              <a:gs pos="50000">
                <a:srgbClr val="0070C0">
                  <a:alpha val="26000"/>
                </a:srgbClr>
              </a:gs>
              <a:gs pos="93000">
                <a:srgbClr val="00B0F0">
                  <a:tint val="23500"/>
                  <a:satMod val="160000"/>
                  <a:alpha val="300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00" y="1883603"/>
            <a:ext cx="830605" cy="400059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20" y="1883603"/>
            <a:ext cx="756084" cy="400059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TPC</a:t>
            </a:r>
            <a:endParaRPr lang="zh-CN" altLang="en-US" sz="20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9852" y="1883603"/>
            <a:ext cx="875698" cy="400059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ITS</a:t>
            </a:r>
            <a:endParaRPr lang="en-US" altLang="zh-TW" sz="20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53" b="100000" l="200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72" y="1197777"/>
            <a:ext cx="1023487" cy="61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6156176" y="1883603"/>
            <a:ext cx="1277691" cy="400059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USM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89" y="1083996"/>
            <a:ext cx="686599" cy="73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79240" y="1176954"/>
            <a:ext cx="392792" cy="640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78" y="2345268"/>
            <a:ext cx="977649" cy="430837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X86 PPC</a:t>
            </a: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PPC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8945" y="2345268"/>
            <a:ext cx="837512" cy="430837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X86 ITA</a:t>
            </a:r>
          </a:p>
          <a:p>
            <a:pPr lvl="0">
              <a:defRPr/>
            </a:pPr>
            <a:r>
              <a:rPr lang="en-US" altLang="zh-TW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ITA-560</a:t>
            </a:r>
            <a:endParaRPr lang="en-US" altLang="zh-TW" sz="11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43420" y="2345268"/>
            <a:ext cx="905916" cy="769391"/>
          </a:xfrm>
          <a:prstGeom prst="rect">
            <a:avLst/>
          </a:prstGeom>
        </p:spPr>
        <p:txBody>
          <a:bodyPr wrap="none" lIns="91390" tIns="45695" rIns="91390" bIns="45695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AIM-35/37</a:t>
            </a:r>
          </a:p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AIM-65/68</a:t>
            </a:r>
          </a:p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AIM-55/58</a:t>
            </a:r>
          </a:p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AIM-75/78</a:t>
            </a:r>
            <a:endParaRPr lang="en-US" altLang="zh-TW" sz="11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236296" y="1883603"/>
            <a:ext cx="899504" cy="400059"/>
          </a:xfrm>
          <a:prstGeom prst="rect">
            <a:avLst/>
          </a:prstGeom>
        </p:spPr>
        <p:txBody>
          <a:bodyPr wrap="none" lIns="91390" tIns="45695" rIns="91390" bIns="45695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UPOS</a:t>
            </a:r>
          </a:p>
        </p:txBody>
      </p:sp>
      <p:sp>
        <p:nvSpPr>
          <p:cNvPr id="33" name="矩形 32"/>
          <p:cNvSpPr/>
          <p:nvPr/>
        </p:nvSpPr>
        <p:spPr>
          <a:xfrm>
            <a:off x="6418499" y="2345268"/>
            <a:ext cx="811340" cy="430837"/>
          </a:xfrm>
          <a:prstGeom prst="rect">
            <a:avLst/>
          </a:prstGeom>
        </p:spPr>
        <p:txBody>
          <a:bodyPr wrap="none" lIns="91390" tIns="45695" rIns="91390" bIns="45695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USM-110</a:t>
            </a:r>
          </a:p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USM-210</a:t>
            </a:r>
          </a:p>
        </p:txBody>
      </p:sp>
      <p:sp>
        <p:nvSpPr>
          <p:cNvPr id="34" name="矩形 33"/>
          <p:cNvSpPr/>
          <p:nvPr/>
        </p:nvSpPr>
        <p:spPr>
          <a:xfrm>
            <a:off x="7299928" y="2345268"/>
            <a:ext cx="981258" cy="600114"/>
          </a:xfrm>
          <a:prstGeom prst="rect">
            <a:avLst/>
          </a:prstGeom>
        </p:spPr>
        <p:txBody>
          <a:bodyPr wrap="none" lIns="91390" tIns="45695" rIns="91390" bIns="45695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UPOS-211D</a:t>
            </a: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USC-130</a:t>
            </a: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USC-160</a:t>
            </a:r>
          </a:p>
        </p:txBody>
      </p:sp>
      <p:sp>
        <p:nvSpPr>
          <p:cNvPr id="35" name="矩形 34"/>
          <p:cNvSpPr/>
          <p:nvPr/>
        </p:nvSpPr>
        <p:spPr>
          <a:xfrm>
            <a:off x="863588" y="2345268"/>
            <a:ext cx="1338115" cy="430837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X86 </a:t>
            </a:r>
            <a:r>
              <a:rPr lang="en-US" altLang="zh-CN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TPC</a:t>
            </a: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TPC-71W(ARM</a:t>
            </a:r>
            <a:r>
              <a:rPr lang="en-US" altLang="zh-CN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zh-CN" sz="11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617" y="1195317"/>
            <a:ext cx="1132583" cy="62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/>
          <p:cNvSpPr/>
          <p:nvPr/>
        </p:nvSpPr>
        <p:spPr>
          <a:xfrm>
            <a:off x="5411402" y="1883603"/>
            <a:ext cx="688357" cy="400059"/>
          </a:xfrm>
          <a:prstGeom prst="rect">
            <a:avLst/>
          </a:prstGeom>
        </p:spPr>
        <p:txBody>
          <a:bodyPr wrap="none" lIns="91390" tIns="45695" rIns="91390" bIns="45695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UTC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98351" y="2345268"/>
            <a:ext cx="878036" cy="438578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UTC-3XX</a:t>
            </a:r>
          </a:p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UTC-5XX</a:t>
            </a:r>
          </a:p>
        </p:txBody>
      </p:sp>
      <p:sp>
        <p:nvSpPr>
          <p:cNvPr id="40" name="标题 2"/>
          <p:cNvSpPr>
            <a:spLocks noGrp="1"/>
          </p:cNvSpPr>
          <p:nvPr>
            <p:ph type="title"/>
          </p:nvPr>
        </p:nvSpPr>
        <p:spPr>
          <a:xfrm>
            <a:off x="-9369" y="3007"/>
            <a:ext cx="9144000" cy="620949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设备支持</a:t>
            </a:r>
            <a:endParaRPr kumimoji="1"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218073" y="1883603"/>
            <a:ext cx="702335" cy="400059"/>
          </a:xfrm>
          <a:prstGeom prst="rect">
            <a:avLst/>
          </a:prstGeom>
        </p:spPr>
        <p:txBody>
          <a:bodyPr wrap="none" lIns="91390" tIns="45695" rIns="91390" bIns="45695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AIM</a:t>
            </a:r>
            <a:endParaRPr lang="en-US" altLang="zh-TW" sz="20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6" name="Picture 36" descr="https://uc5476fc2bc049556d75e47777c6.previews.dropboxusercontent.com/p/thumb/AAbxxh_lQSbefEYBE1wPZfMUXkFX57YudnZjno3zh_ATfHK72fdg85JOfNN3mcHv7jhPb80n6_B9Gh4lON6gh3CdfpKSVBfXQwUMycpnDkKfP_yNZStIKCR5IHr6h_O4x3DXo9smw5nU1EbVqCOV4xp82sacmwjCrlzRx1GyTXExBffDDOcqzwCQM-jMsn4AwARzodYxWLyJkcbwluxw8Nu53iNePJCI8qjMQBYWjqfnDQPl2YmQgT54r2xo-Tb497eXqUNHputvJy6ZjGUPnBlDsf-S5EpuazHUZhUZemnq2UUf6pV6Moa6ozIcbB37tWftpflb_m5165S3--2Vh-xJ8lLUIouAEj_g7oUkmM6pBG_iYkKmI29mFhUHkSNKA5L3VPxVRPI2n0b1UXJdlLNEYoqVUxasuRAE7LmFSzYibRfph0g9RaILUd3VJjv07yg/p.png?size_mode=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1179173"/>
            <a:ext cx="1326091" cy="63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6"/>
          <p:cNvSpPr txBox="1"/>
          <p:nvPr/>
        </p:nvSpPr>
        <p:spPr>
          <a:xfrm>
            <a:off x="2137454" y="1883603"/>
            <a:ext cx="960684" cy="400059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UNO</a:t>
            </a:r>
            <a:endParaRPr lang="zh-CN" altLang="en-US" sz="20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76657" y="2345268"/>
            <a:ext cx="1258461" cy="430837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X86 </a:t>
            </a:r>
            <a:r>
              <a:rPr lang="en-US" altLang="zh-CN" sz="1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UNO</a:t>
            </a:r>
          </a:p>
          <a:p>
            <a:pPr lvl="0">
              <a:defRPr/>
            </a:pPr>
            <a:r>
              <a:rPr lang="en-US" altLang="zh-CN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WISE-710(ARM)</a:t>
            </a:r>
            <a:endParaRPr lang="zh-CN" altLang="zh-CN" sz="11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1520" y="3097393"/>
            <a:ext cx="532050" cy="685612"/>
            <a:chOff x="251520" y="3146386"/>
            <a:chExt cx="532050" cy="685612"/>
          </a:xfrm>
        </p:grpSpPr>
        <p:pic>
          <p:nvPicPr>
            <p:cNvPr id="49" name="Picture 6" descr="See the source imag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146386"/>
              <a:ext cx="532050" cy="18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ee the source imag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19" y="3520946"/>
              <a:ext cx="311052" cy="311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See the source imag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24" y="3215328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Picture 2" descr="See the source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54" y="3284673"/>
            <a:ext cx="311052" cy="3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See the source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95" y="3284673"/>
            <a:ext cx="311052" cy="3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See the source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392" y="3284673"/>
            <a:ext cx="311052" cy="3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See the source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289" y="3284673"/>
            <a:ext cx="311052" cy="3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4" y="1243787"/>
            <a:ext cx="573200" cy="5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48" y="1194314"/>
            <a:ext cx="622673" cy="62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689" y="1245425"/>
            <a:ext cx="816025" cy="5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See the source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191" y="3203926"/>
            <a:ext cx="472546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2650381" y="4005759"/>
            <a:ext cx="491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理论上支持任何 </a:t>
            </a:r>
            <a:r>
              <a:rPr lang="en-US" altLang="zh-CN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Windows</a:t>
            </a:r>
            <a:r>
              <a:rPr lang="zh-CN" altLang="en-US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，</a:t>
            </a:r>
            <a:r>
              <a:rPr lang="en-US" altLang="zh-CN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Linux </a:t>
            </a:r>
            <a:r>
              <a:rPr lang="zh-CN" altLang="en-US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和 </a:t>
            </a:r>
            <a:r>
              <a:rPr lang="en-US" altLang="zh-CN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Android </a:t>
            </a:r>
            <a:r>
              <a:rPr lang="zh-CN" altLang="en-US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设备</a:t>
            </a:r>
            <a:endParaRPr lang="en-US" altLang="zh-CN" sz="1200" dirty="0" smtClean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研华内部产品部门提出设备支持需求</a:t>
            </a:r>
            <a:endParaRPr lang="en-US" altLang="zh-CN" sz="1200" dirty="0" smtClean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第三方厂商设备也可以提交给研华 </a:t>
            </a:r>
            <a:r>
              <a:rPr lang="en-US" altLang="zh-CN" sz="1200" dirty="0" err="1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AppHub</a:t>
            </a:r>
            <a:r>
              <a:rPr lang="en-US" altLang="zh-CN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</a:t>
            </a:r>
            <a:r>
              <a:rPr lang="zh-CN" altLang="en-US" sz="12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团队进行测试认证</a:t>
            </a:r>
            <a:endParaRPr lang="zh-CN" altLang="en-US" sz="1200" dirty="0">
              <a:solidFill>
                <a:srgbClr val="00206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08659" y="852471"/>
            <a:ext cx="16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已验证设备</a:t>
            </a:r>
            <a:endParaRPr lang="zh-CN" altLang="en-US"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171967" y="1895655"/>
            <a:ext cx="1105751" cy="400059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smtClean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MIC-AI</a:t>
            </a:r>
            <a:endParaRPr lang="en-US" altLang="zh-TW" sz="20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306086" y="2332998"/>
            <a:ext cx="837512" cy="430837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MIC-710</a:t>
            </a:r>
          </a:p>
          <a:p>
            <a:pPr lvl="0">
              <a:defRPr/>
            </a:pPr>
            <a:r>
              <a:rPr lang="en-US" altLang="zh-TW" sz="1100" dirty="0" smtClea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MIC-730</a:t>
            </a:r>
            <a:endParaRPr lang="en-US" altLang="zh-TW" sz="11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6" name="Picture 4" descr="See the source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18" y="3203926"/>
            <a:ext cx="472546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组合 66"/>
          <p:cNvGrpSpPr/>
          <p:nvPr/>
        </p:nvGrpSpPr>
        <p:grpSpPr>
          <a:xfrm>
            <a:off x="1130280" y="3097393"/>
            <a:ext cx="532050" cy="685612"/>
            <a:chOff x="251520" y="3146386"/>
            <a:chExt cx="532050" cy="685612"/>
          </a:xfrm>
        </p:grpSpPr>
        <p:pic>
          <p:nvPicPr>
            <p:cNvPr id="68" name="Picture 6" descr="See the source imag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146386"/>
              <a:ext cx="532050" cy="18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See the source imag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19" y="3520946"/>
              <a:ext cx="311052" cy="311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See the source imag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24" y="3215328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组合 70"/>
          <p:cNvGrpSpPr/>
          <p:nvPr/>
        </p:nvGrpSpPr>
        <p:grpSpPr>
          <a:xfrm>
            <a:off x="2230037" y="3097393"/>
            <a:ext cx="532050" cy="685612"/>
            <a:chOff x="251520" y="3146386"/>
            <a:chExt cx="532050" cy="685612"/>
          </a:xfrm>
        </p:grpSpPr>
        <p:pic>
          <p:nvPicPr>
            <p:cNvPr id="72" name="Picture 6" descr="See the source imag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146386"/>
              <a:ext cx="532050" cy="18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See the source imag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19" y="3520946"/>
              <a:ext cx="311052" cy="311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See the source imag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24" y="3215328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95" y="1059628"/>
            <a:ext cx="969338" cy="9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430" y="-39807"/>
            <a:ext cx="9240883" cy="5201069"/>
            <a:chOff x="11430" y="-39807"/>
            <a:chExt cx="9240883" cy="5201069"/>
          </a:xfrm>
        </p:grpSpPr>
        <p:sp>
          <p:nvSpPr>
            <p:cNvPr id="4" name="矩形 3"/>
            <p:cNvSpPr/>
            <p:nvPr/>
          </p:nvSpPr>
          <p:spPr>
            <a:xfrm>
              <a:off x="11430" y="0"/>
              <a:ext cx="9144000" cy="5139055"/>
            </a:xfrm>
            <a:prstGeom prst="rect">
              <a:avLst/>
            </a:prstGeom>
            <a:gradFill>
              <a:gsLst>
                <a:gs pos="0">
                  <a:schemeClr val="accent1">
                    <a:lumMod val="0"/>
                    <a:lumOff val="100000"/>
                    <a:alpha val="42000"/>
                  </a:schemeClr>
                </a:gs>
                <a:gs pos="100000">
                  <a:srgbClr val="B3EBFF">
                    <a:alpha val="72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1430" y="4105655"/>
              <a:ext cx="9143962" cy="1055607"/>
              <a:chOff x="130" y="6434"/>
              <a:chExt cx="15315" cy="1710"/>
            </a:xfrm>
          </p:grpSpPr>
          <p:cxnSp>
            <p:nvCxnSpPr>
              <p:cNvPr id="116" name="直線接點 46"/>
              <p:cNvCxnSpPr/>
              <p:nvPr/>
            </p:nvCxnSpPr>
            <p:spPr>
              <a:xfrm>
                <a:off x="11721" y="6434"/>
                <a:ext cx="0" cy="972"/>
              </a:xfrm>
              <a:prstGeom prst="line">
                <a:avLst/>
              </a:prstGeom>
              <a:ln>
                <a:solidFill>
                  <a:srgbClr val="83B8C7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46"/>
              <p:cNvCxnSpPr/>
              <p:nvPr/>
            </p:nvCxnSpPr>
            <p:spPr>
              <a:xfrm>
                <a:off x="9149" y="6635"/>
                <a:ext cx="0" cy="972"/>
              </a:xfrm>
              <a:prstGeom prst="line">
                <a:avLst/>
              </a:prstGeom>
              <a:ln>
                <a:solidFill>
                  <a:srgbClr val="83B8C7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46"/>
              <p:cNvCxnSpPr/>
              <p:nvPr/>
            </p:nvCxnSpPr>
            <p:spPr>
              <a:xfrm>
                <a:off x="7091" y="6712"/>
                <a:ext cx="0" cy="972"/>
              </a:xfrm>
              <a:prstGeom prst="line">
                <a:avLst/>
              </a:prstGeom>
              <a:ln>
                <a:solidFill>
                  <a:srgbClr val="83B8C7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42"/>
              <p:cNvCxnSpPr/>
              <p:nvPr/>
            </p:nvCxnSpPr>
            <p:spPr>
              <a:xfrm>
                <a:off x="3798" y="6873"/>
                <a:ext cx="0" cy="869"/>
              </a:xfrm>
              <a:prstGeom prst="line">
                <a:avLst/>
              </a:prstGeom>
              <a:ln>
                <a:solidFill>
                  <a:srgbClr val="83B8C7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组合 10"/>
              <p:cNvGrpSpPr/>
              <p:nvPr/>
            </p:nvGrpSpPr>
            <p:grpSpPr>
              <a:xfrm>
                <a:off x="130" y="6901"/>
                <a:ext cx="5159" cy="1243"/>
                <a:chOff x="113" y="6901"/>
                <a:chExt cx="5159" cy="1243"/>
              </a:xfrm>
            </p:grpSpPr>
            <p:cxnSp>
              <p:nvCxnSpPr>
                <p:cNvPr id="119" name="直線接點 46"/>
                <p:cNvCxnSpPr/>
                <p:nvPr/>
              </p:nvCxnSpPr>
              <p:spPr>
                <a:xfrm>
                  <a:off x="5272" y="6901"/>
                  <a:ext cx="0" cy="972"/>
                </a:xfrm>
                <a:prstGeom prst="line">
                  <a:avLst/>
                </a:prstGeom>
                <a:ln>
                  <a:solidFill>
                    <a:srgbClr val="83B8C7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4515" name="Picture 3" descr="C:\Users\lina.liu\Desktop\png\ADF_DeviceOn_w105h175_png-02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5" y="7020"/>
                  <a:ext cx="1563" cy="1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516" name="Picture 4" descr="C:\Users\lina.liu\Desktop\png\ADF_DeviceOn_w105h175_png-0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" y="7234"/>
                  <a:ext cx="1382" cy="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4" descr="C:\Users\lina.liu\Desktop\png\ADF_DeviceOn_w105h175_png-0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8" y="7419"/>
                  <a:ext cx="1099" cy="6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3" descr="C:\Users\lina.liu\Desktop\png\ADF_DeviceOn_w105h175_png-02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" y="7383"/>
                  <a:ext cx="996" cy="7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" name="组合 11"/>
              <p:cNvGrpSpPr/>
              <p:nvPr/>
            </p:nvGrpSpPr>
            <p:grpSpPr>
              <a:xfrm>
                <a:off x="5235" y="6992"/>
                <a:ext cx="5105" cy="1125"/>
                <a:chOff x="113" y="7020"/>
                <a:chExt cx="5105" cy="1125"/>
              </a:xfrm>
            </p:grpSpPr>
            <p:pic>
              <p:nvPicPr>
                <p:cNvPr id="14" name="Picture 3" descr="C:\Users\lina.liu\Desktop\png\ADF_DeviceOn_w105h175_png-02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5" y="7020"/>
                  <a:ext cx="1563" cy="1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4" descr="C:\Users\lina.liu\Desktop\png\ADF_DeviceOn_w105h175_png-0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" y="7234"/>
                  <a:ext cx="1382" cy="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4" descr="C:\Users\lina.liu\Desktop\png\ADF_DeviceOn_w105h175_png-0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8" y="7419"/>
                  <a:ext cx="1099" cy="6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3" descr="C:\Users\lina.liu\Desktop\png\ADF_DeviceOn_w105h175_png-02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" y="7383"/>
                  <a:ext cx="996" cy="7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组合 18"/>
              <p:cNvGrpSpPr/>
              <p:nvPr/>
            </p:nvGrpSpPr>
            <p:grpSpPr>
              <a:xfrm>
                <a:off x="10340" y="6992"/>
                <a:ext cx="5105" cy="1125"/>
                <a:chOff x="113" y="7020"/>
                <a:chExt cx="5105" cy="1125"/>
              </a:xfrm>
            </p:grpSpPr>
            <p:pic>
              <p:nvPicPr>
                <p:cNvPr id="21" name="Picture 3" descr="C:\Users\lina.liu\Desktop\png\ADF_DeviceOn_w105h175_png-02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5" y="7020"/>
                  <a:ext cx="1563" cy="1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4" descr="C:\Users\lina.liu\Desktop\png\ADF_DeviceOn_w105h175_png-0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" y="7234"/>
                  <a:ext cx="1382" cy="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4" descr="C:\Users\lina.liu\Desktop\png\ADF_DeviceOn_w105h175_png-0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8" y="7419"/>
                  <a:ext cx="1099" cy="6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3" descr="C:\Users\lina.liu\Desktop\png\ADF_DeviceOn_w105h175_png-02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bright="24000" contrast="-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" y="7383"/>
                  <a:ext cx="996" cy="7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65" name="矩形 64"/>
            <p:cNvSpPr/>
            <p:nvPr/>
          </p:nvSpPr>
          <p:spPr>
            <a:xfrm>
              <a:off x="11430" y="4054475"/>
              <a:ext cx="9144000" cy="1090295"/>
            </a:xfrm>
            <a:prstGeom prst="rect">
              <a:avLst/>
            </a:prstGeom>
            <a:gradFill>
              <a:gsLst>
                <a:gs pos="0">
                  <a:srgbClr val="E0F7FF">
                    <a:alpha val="42000"/>
                  </a:srgbClr>
                </a:gs>
                <a:gs pos="100000">
                  <a:srgbClr val="9DCDE9">
                    <a:alpha val="48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1" name="群組 140"/>
            <p:cNvGrpSpPr/>
            <p:nvPr/>
          </p:nvGrpSpPr>
          <p:grpSpPr>
            <a:xfrm>
              <a:off x="5182235" y="1971040"/>
              <a:ext cx="1972310" cy="824585"/>
              <a:chOff x="5093000" y="1314458"/>
              <a:chExt cx="2214412" cy="855243"/>
            </a:xfrm>
          </p:grpSpPr>
          <p:sp>
            <p:nvSpPr>
              <p:cNvPr id="82" name="Shape 959"/>
              <p:cNvSpPr/>
              <p:nvPr/>
            </p:nvSpPr>
            <p:spPr>
              <a:xfrm>
                <a:off x="5288290" y="1314458"/>
                <a:ext cx="1574477" cy="852846"/>
              </a:xfrm>
              <a:custGeom>
                <a:avLst/>
                <a:gdLst/>
                <a:ahLst/>
                <a:cxnLst/>
                <a:rect l="0" t="0" r="0" b="0"/>
                <a:pathLst>
                  <a:path w="19198" h="10845" extrusionOk="0">
                    <a:moveTo>
                      <a:pt x="7572" y="1"/>
                    </a:moveTo>
                    <a:lnTo>
                      <a:pt x="7108" y="25"/>
                    </a:lnTo>
                    <a:lnTo>
                      <a:pt x="6668" y="98"/>
                    </a:lnTo>
                    <a:lnTo>
                      <a:pt x="6229" y="196"/>
                    </a:lnTo>
                    <a:lnTo>
                      <a:pt x="5813" y="343"/>
                    </a:lnTo>
                    <a:lnTo>
                      <a:pt x="5423" y="538"/>
                    </a:lnTo>
                    <a:lnTo>
                      <a:pt x="5056" y="758"/>
                    </a:lnTo>
                    <a:lnTo>
                      <a:pt x="4714" y="1026"/>
                    </a:lnTo>
                    <a:lnTo>
                      <a:pt x="4397" y="1319"/>
                    </a:lnTo>
                    <a:lnTo>
                      <a:pt x="4104" y="1637"/>
                    </a:lnTo>
                    <a:lnTo>
                      <a:pt x="3835" y="1979"/>
                    </a:lnTo>
                    <a:lnTo>
                      <a:pt x="3615" y="2345"/>
                    </a:lnTo>
                    <a:lnTo>
                      <a:pt x="3420" y="2736"/>
                    </a:lnTo>
                    <a:lnTo>
                      <a:pt x="3273" y="3151"/>
                    </a:lnTo>
                    <a:lnTo>
                      <a:pt x="3151" y="3591"/>
                    </a:lnTo>
                    <a:lnTo>
                      <a:pt x="3102" y="4030"/>
                    </a:lnTo>
                    <a:lnTo>
                      <a:pt x="3078" y="4494"/>
                    </a:lnTo>
                    <a:lnTo>
                      <a:pt x="3078" y="4788"/>
                    </a:lnTo>
                    <a:lnTo>
                      <a:pt x="2712" y="4788"/>
                    </a:lnTo>
                    <a:lnTo>
                      <a:pt x="2419" y="4836"/>
                    </a:lnTo>
                    <a:lnTo>
                      <a:pt x="2125" y="4910"/>
                    </a:lnTo>
                    <a:lnTo>
                      <a:pt x="1832" y="5032"/>
                    </a:lnTo>
                    <a:lnTo>
                      <a:pt x="1588" y="5154"/>
                    </a:lnTo>
                    <a:lnTo>
                      <a:pt x="1320" y="5300"/>
                    </a:lnTo>
                    <a:lnTo>
                      <a:pt x="1100" y="5471"/>
                    </a:lnTo>
                    <a:lnTo>
                      <a:pt x="880" y="5667"/>
                    </a:lnTo>
                    <a:lnTo>
                      <a:pt x="685" y="5887"/>
                    </a:lnTo>
                    <a:lnTo>
                      <a:pt x="514" y="6131"/>
                    </a:lnTo>
                    <a:lnTo>
                      <a:pt x="367" y="6375"/>
                    </a:lnTo>
                    <a:lnTo>
                      <a:pt x="220" y="6644"/>
                    </a:lnTo>
                    <a:lnTo>
                      <a:pt x="123" y="6912"/>
                    </a:lnTo>
                    <a:lnTo>
                      <a:pt x="50" y="7205"/>
                    </a:lnTo>
                    <a:lnTo>
                      <a:pt x="1" y="7499"/>
                    </a:lnTo>
                    <a:lnTo>
                      <a:pt x="1" y="7816"/>
                    </a:lnTo>
                    <a:lnTo>
                      <a:pt x="1" y="8134"/>
                    </a:lnTo>
                    <a:lnTo>
                      <a:pt x="50" y="8427"/>
                    </a:lnTo>
                    <a:lnTo>
                      <a:pt x="123" y="8720"/>
                    </a:lnTo>
                    <a:lnTo>
                      <a:pt x="220" y="8988"/>
                    </a:lnTo>
                    <a:lnTo>
                      <a:pt x="367" y="9257"/>
                    </a:lnTo>
                    <a:lnTo>
                      <a:pt x="514" y="9501"/>
                    </a:lnTo>
                    <a:lnTo>
                      <a:pt x="685" y="9745"/>
                    </a:lnTo>
                    <a:lnTo>
                      <a:pt x="880" y="9965"/>
                    </a:lnTo>
                    <a:lnTo>
                      <a:pt x="1100" y="10161"/>
                    </a:lnTo>
                    <a:lnTo>
                      <a:pt x="1320" y="10332"/>
                    </a:lnTo>
                    <a:lnTo>
                      <a:pt x="1588" y="10478"/>
                    </a:lnTo>
                    <a:lnTo>
                      <a:pt x="1832" y="10600"/>
                    </a:lnTo>
                    <a:lnTo>
                      <a:pt x="2125" y="10722"/>
                    </a:lnTo>
                    <a:lnTo>
                      <a:pt x="2419" y="10796"/>
                    </a:lnTo>
                    <a:lnTo>
                      <a:pt x="2712" y="10844"/>
                    </a:lnTo>
                    <a:lnTo>
                      <a:pt x="16486" y="10844"/>
                    </a:lnTo>
                    <a:lnTo>
                      <a:pt x="16779" y="10796"/>
                    </a:lnTo>
                    <a:lnTo>
                      <a:pt x="17072" y="10722"/>
                    </a:lnTo>
                    <a:lnTo>
                      <a:pt x="17365" y="10600"/>
                    </a:lnTo>
                    <a:lnTo>
                      <a:pt x="17610" y="10478"/>
                    </a:lnTo>
                    <a:lnTo>
                      <a:pt x="17878" y="10332"/>
                    </a:lnTo>
                    <a:lnTo>
                      <a:pt x="18098" y="10161"/>
                    </a:lnTo>
                    <a:lnTo>
                      <a:pt x="18318" y="9965"/>
                    </a:lnTo>
                    <a:lnTo>
                      <a:pt x="18513" y="9745"/>
                    </a:lnTo>
                    <a:lnTo>
                      <a:pt x="18684" y="9501"/>
                    </a:lnTo>
                    <a:lnTo>
                      <a:pt x="18831" y="9257"/>
                    </a:lnTo>
                    <a:lnTo>
                      <a:pt x="18977" y="8988"/>
                    </a:lnTo>
                    <a:lnTo>
                      <a:pt x="19075" y="8720"/>
                    </a:lnTo>
                    <a:lnTo>
                      <a:pt x="19148" y="8427"/>
                    </a:lnTo>
                    <a:lnTo>
                      <a:pt x="19197" y="8134"/>
                    </a:lnTo>
                    <a:lnTo>
                      <a:pt x="19197" y="7816"/>
                    </a:lnTo>
                    <a:lnTo>
                      <a:pt x="19197" y="7499"/>
                    </a:lnTo>
                    <a:lnTo>
                      <a:pt x="19148" y="7205"/>
                    </a:lnTo>
                    <a:lnTo>
                      <a:pt x="19075" y="6912"/>
                    </a:lnTo>
                    <a:lnTo>
                      <a:pt x="18977" y="6644"/>
                    </a:lnTo>
                    <a:lnTo>
                      <a:pt x="18831" y="6375"/>
                    </a:lnTo>
                    <a:lnTo>
                      <a:pt x="18684" y="6131"/>
                    </a:lnTo>
                    <a:lnTo>
                      <a:pt x="18513" y="5887"/>
                    </a:lnTo>
                    <a:lnTo>
                      <a:pt x="18318" y="5667"/>
                    </a:lnTo>
                    <a:lnTo>
                      <a:pt x="18098" y="5471"/>
                    </a:lnTo>
                    <a:lnTo>
                      <a:pt x="17878" y="5300"/>
                    </a:lnTo>
                    <a:lnTo>
                      <a:pt x="17610" y="5154"/>
                    </a:lnTo>
                    <a:lnTo>
                      <a:pt x="17365" y="5032"/>
                    </a:lnTo>
                    <a:lnTo>
                      <a:pt x="17072" y="4910"/>
                    </a:lnTo>
                    <a:lnTo>
                      <a:pt x="16779" y="4836"/>
                    </a:lnTo>
                    <a:lnTo>
                      <a:pt x="16486" y="4788"/>
                    </a:lnTo>
                    <a:lnTo>
                      <a:pt x="15412" y="4788"/>
                    </a:lnTo>
                    <a:lnTo>
                      <a:pt x="15436" y="4494"/>
                    </a:lnTo>
                    <a:lnTo>
                      <a:pt x="15412" y="4201"/>
                    </a:lnTo>
                    <a:lnTo>
                      <a:pt x="15387" y="3933"/>
                    </a:lnTo>
                    <a:lnTo>
                      <a:pt x="15314" y="3664"/>
                    </a:lnTo>
                    <a:lnTo>
                      <a:pt x="15216" y="3420"/>
                    </a:lnTo>
                    <a:lnTo>
                      <a:pt x="15094" y="3176"/>
                    </a:lnTo>
                    <a:lnTo>
                      <a:pt x="14972" y="2956"/>
                    </a:lnTo>
                    <a:lnTo>
                      <a:pt x="14801" y="2736"/>
                    </a:lnTo>
                    <a:lnTo>
                      <a:pt x="14630" y="2541"/>
                    </a:lnTo>
                    <a:lnTo>
                      <a:pt x="14435" y="2370"/>
                    </a:lnTo>
                    <a:lnTo>
                      <a:pt x="14215" y="2199"/>
                    </a:lnTo>
                    <a:lnTo>
                      <a:pt x="13995" y="2077"/>
                    </a:lnTo>
                    <a:lnTo>
                      <a:pt x="13751" y="1954"/>
                    </a:lnTo>
                    <a:lnTo>
                      <a:pt x="13507" y="1857"/>
                    </a:lnTo>
                    <a:lnTo>
                      <a:pt x="13238" y="1784"/>
                    </a:lnTo>
                    <a:lnTo>
                      <a:pt x="12969" y="1759"/>
                    </a:lnTo>
                    <a:lnTo>
                      <a:pt x="12676" y="1735"/>
                    </a:lnTo>
                    <a:lnTo>
                      <a:pt x="12334" y="1759"/>
                    </a:lnTo>
                    <a:lnTo>
                      <a:pt x="11992" y="1832"/>
                    </a:lnTo>
                    <a:lnTo>
                      <a:pt x="11650" y="1930"/>
                    </a:lnTo>
                    <a:lnTo>
                      <a:pt x="11357" y="2077"/>
                    </a:lnTo>
                    <a:lnTo>
                      <a:pt x="11186" y="1857"/>
                    </a:lnTo>
                    <a:lnTo>
                      <a:pt x="11015" y="1637"/>
                    </a:lnTo>
                    <a:lnTo>
                      <a:pt x="10844" y="1417"/>
                    </a:lnTo>
                    <a:lnTo>
                      <a:pt x="10649" y="1222"/>
                    </a:lnTo>
                    <a:lnTo>
                      <a:pt x="10454" y="1051"/>
                    </a:lnTo>
                    <a:lnTo>
                      <a:pt x="10234" y="880"/>
                    </a:lnTo>
                    <a:lnTo>
                      <a:pt x="9990" y="709"/>
                    </a:lnTo>
                    <a:lnTo>
                      <a:pt x="9745" y="562"/>
                    </a:lnTo>
                    <a:lnTo>
                      <a:pt x="9501" y="440"/>
                    </a:lnTo>
                    <a:lnTo>
                      <a:pt x="9257" y="318"/>
                    </a:lnTo>
                    <a:lnTo>
                      <a:pt x="8988" y="220"/>
                    </a:lnTo>
                    <a:lnTo>
                      <a:pt x="8720" y="147"/>
                    </a:lnTo>
                    <a:lnTo>
                      <a:pt x="8427" y="74"/>
                    </a:lnTo>
                    <a:lnTo>
                      <a:pt x="8158" y="25"/>
                    </a:lnTo>
                    <a:lnTo>
                      <a:pt x="7865" y="1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noFill/>
              </a:ln>
              <a:effectLst>
                <a:glow rad="63500">
                  <a:srgbClr val="439EDC">
                    <a:alpha val="40000"/>
                  </a:srgbClr>
                </a:glow>
              </a:effectLst>
            </p:spPr>
            <p:txBody>
              <a:bodyPr lIns="91425" tIns="91425" rIns="91425" bIns="91425" anchor="ctr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微軟正黑體"/>
                  <a:cs typeface="Calibri" panose="020F0502020204030204" pitchFamily="34" charset="0"/>
                  <a:sym typeface="Arial" panose="020B0604020202020204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93000" y="1851593"/>
                <a:ext cx="2214412" cy="318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 Bold" panose="020B0604020202020204" charset="0"/>
                    <a:ea typeface="微軟正黑體"/>
                    <a:cs typeface="Arial Bold" panose="020B0604020202020204" charset="0"/>
                  </a:rPr>
                  <a:t>On-Premise</a:t>
                </a:r>
              </a:p>
            </p:txBody>
          </p:sp>
        </p:grpSp>
        <p:cxnSp>
          <p:nvCxnSpPr>
            <p:cNvPr id="43" name="直線接點 42"/>
            <p:cNvCxnSpPr>
              <a:stCxn id="3" idx="2"/>
            </p:cNvCxnSpPr>
            <p:nvPr/>
          </p:nvCxnSpPr>
          <p:spPr>
            <a:xfrm flipH="1">
              <a:off x="1219737" y="3891564"/>
              <a:ext cx="1978" cy="967561"/>
            </a:xfrm>
            <a:prstGeom prst="line">
              <a:avLst/>
            </a:prstGeom>
            <a:ln>
              <a:solidFill>
                <a:srgbClr val="83B8C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H="1">
              <a:off x="503555" y="3476625"/>
              <a:ext cx="12065" cy="1255395"/>
            </a:xfrm>
            <a:prstGeom prst="line">
              <a:avLst/>
            </a:prstGeom>
            <a:ln>
              <a:solidFill>
                <a:srgbClr val="83B8C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>
              <a:off x="8030210" y="3078480"/>
              <a:ext cx="0" cy="1767205"/>
            </a:xfrm>
            <a:prstGeom prst="line">
              <a:avLst/>
            </a:prstGeom>
            <a:ln>
              <a:solidFill>
                <a:srgbClr val="83B8C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8684260" y="3547745"/>
              <a:ext cx="7620" cy="1290955"/>
            </a:xfrm>
            <a:prstGeom prst="line">
              <a:avLst/>
            </a:prstGeom>
            <a:ln>
              <a:solidFill>
                <a:srgbClr val="83B8C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2" descr="D:\MKT\設計元素\DeviceOn\png-0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2060" y="3064946"/>
              <a:ext cx="499236" cy="48291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srgbClr val="74C5EA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 descr="D:\MKT\設計元素\DeviceOn\png-0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05" y="3444875"/>
              <a:ext cx="433070" cy="44640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srgbClr val="74C5EA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:\MKT\設計元素\DeviceOn\png-0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" y="2836545"/>
              <a:ext cx="643255" cy="64008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srgbClr val="74C5EA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MKT\設計元素\DeviceOn\png-04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089" y="2481110"/>
              <a:ext cx="574656" cy="5810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srgbClr val="74C5EA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1682115" y="3493687"/>
              <a:ext cx="1039040" cy="908743"/>
              <a:chOff x="2834" y="5454"/>
              <a:chExt cx="1636" cy="1431"/>
            </a:xfrm>
            <a:effectLst>
              <a:outerShdw blurRad="63500" sx="102000" sy="102000" algn="ctr" rotWithShape="0">
                <a:srgbClr val="74C5EA">
                  <a:alpha val="40000"/>
                </a:srgbClr>
              </a:outerShdw>
            </a:effectLst>
          </p:grpSpPr>
          <p:sp>
            <p:nvSpPr>
              <p:cNvPr id="15" name="椭圆 14"/>
              <p:cNvSpPr/>
              <p:nvPr/>
            </p:nvSpPr>
            <p:spPr>
              <a:xfrm>
                <a:off x="2964" y="5454"/>
                <a:ext cx="1431" cy="1431"/>
              </a:xfrm>
              <a:prstGeom prst="ellipse">
                <a:avLst/>
              </a:prstGeom>
              <a:solidFill>
                <a:schemeClr val="bg1">
                  <a:alpha val="81000"/>
                </a:schemeClr>
              </a:solidFill>
              <a:ln w="12700">
                <a:solidFill>
                  <a:srgbClr val="65C0E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B0300000000000000" pitchFamily="2" charset="-122"/>
                  <a:cs typeface="+mn-cs"/>
                </a:endParaRPr>
              </a:p>
            </p:txBody>
          </p:sp>
          <p:pic>
            <p:nvPicPr>
              <p:cNvPr id="42" name="Picture 14" descr="D:\Dropbox\!EIoT\!Intro\DeviceOn Architecture\ppt DeviceOn_w1920h1080_png-05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8" y="5664"/>
                <a:ext cx="1488" cy="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834" y="6306"/>
                <a:ext cx="1636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CA3D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嵌入式板卡</a:t>
                </a: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2681679" y="3736975"/>
              <a:ext cx="860335" cy="645160"/>
              <a:chOff x="4486" y="5640"/>
              <a:chExt cx="1579" cy="1184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4683" y="5640"/>
                <a:ext cx="1184" cy="1184"/>
              </a:xfrm>
              <a:prstGeom prst="ellipse">
                <a:avLst/>
              </a:prstGeom>
              <a:solidFill>
                <a:schemeClr val="bg1">
                  <a:alpha val="81000"/>
                </a:schemeClr>
              </a:solidFill>
              <a:ln w="12700">
                <a:solidFill>
                  <a:srgbClr val="65C0EA"/>
                </a:solidFill>
              </a:ln>
              <a:effectLst>
                <a:outerShdw blurRad="63500" sx="102000" sy="102000" algn="ctr" rotWithShape="0">
                  <a:srgbClr val="74C5E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B0300000000000000" pitchFamily="2" charset="-122"/>
                  <a:cs typeface="+mn-cs"/>
                  <a:sym typeface="+mn-ea"/>
                </a:endParaRPr>
              </a:p>
            </p:txBody>
          </p:sp>
          <p:pic>
            <p:nvPicPr>
              <p:cNvPr id="45" name="Picture 17" descr="D:\Dropbox\!EIoT\!Intro\DeviceOn Architecture\ppt DeviceOn_w1920h1080_png-08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lum contrast="-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4" y="5745"/>
                <a:ext cx="996" cy="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文本框 59"/>
              <p:cNvSpPr txBox="1"/>
              <p:nvPr/>
            </p:nvSpPr>
            <p:spPr>
              <a:xfrm>
                <a:off x="4486" y="6287"/>
                <a:ext cx="1579" cy="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39ED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边缘计算机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488690" y="3458210"/>
              <a:ext cx="1303020" cy="822325"/>
              <a:chOff x="6071" y="5092"/>
              <a:chExt cx="2268" cy="1431"/>
            </a:xfrm>
          </p:grpSpPr>
          <p:sp>
            <p:nvSpPr>
              <p:cNvPr id="113" name="椭圆 112"/>
              <p:cNvSpPr/>
              <p:nvPr/>
            </p:nvSpPr>
            <p:spPr>
              <a:xfrm>
                <a:off x="6520" y="5092"/>
                <a:ext cx="1431" cy="1431"/>
              </a:xfrm>
              <a:prstGeom prst="ellipse">
                <a:avLst/>
              </a:prstGeom>
              <a:solidFill>
                <a:schemeClr val="bg1">
                  <a:alpha val="81000"/>
                </a:schemeClr>
              </a:solidFill>
              <a:ln w="12700">
                <a:solidFill>
                  <a:srgbClr val="65C0EA"/>
                </a:solidFill>
              </a:ln>
              <a:effectLst>
                <a:outerShdw blurRad="63500" sx="102000" sy="102000" algn="ctr" rotWithShape="0">
                  <a:srgbClr val="74C5E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B0300000000000000" pitchFamily="2" charset="-122"/>
                  <a:cs typeface="+mn-cs"/>
                  <a:sym typeface="+mn-ea"/>
                </a:endParaRPr>
              </a:p>
            </p:txBody>
          </p:sp>
          <p:pic>
            <p:nvPicPr>
              <p:cNvPr id="44" name="Picture 15" descr="D:\Dropbox\!EIoT\!Intro\DeviceOn Architecture\ppt DeviceOn_w1920h1080_png-0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" y="5348"/>
                <a:ext cx="1231" cy="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文本框 60"/>
              <p:cNvSpPr txBox="1"/>
              <p:nvPr/>
            </p:nvSpPr>
            <p:spPr>
              <a:xfrm>
                <a:off x="6071" y="5951"/>
                <a:ext cx="2268" cy="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39ED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工业网关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463030" y="3256915"/>
              <a:ext cx="932180" cy="848360"/>
              <a:chOff x="9966" y="5432"/>
              <a:chExt cx="1468" cy="1336"/>
            </a:xfrm>
          </p:grpSpPr>
          <p:sp>
            <p:nvSpPr>
              <p:cNvPr id="115" name="椭圆 114"/>
              <p:cNvSpPr/>
              <p:nvPr/>
            </p:nvSpPr>
            <p:spPr>
              <a:xfrm>
                <a:off x="10022" y="5432"/>
                <a:ext cx="1337" cy="1337"/>
              </a:xfrm>
              <a:prstGeom prst="ellipse">
                <a:avLst/>
              </a:prstGeom>
              <a:solidFill>
                <a:schemeClr val="bg1">
                  <a:alpha val="81000"/>
                </a:schemeClr>
              </a:solidFill>
              <a:ln w="12700">
                <a:solidFill>
                  <a:srgbClr val="65C0EA"/>
                </a:solidFill>
              </a:ln>
              <a:effectLst>
                <a:outerShdw blurRad="63500" sx="102000" sy="102000" algn="ctr" rotWithShape="0">
                  <a:srgbClr val="74C5E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B0300000000000000" pitchFamily="2" charset="-122"/>
                  <a:cs typeface="+mn-cs"/>
                  <a:sym typeface="+mn-ea"/>
                </a:endParaRPr>
              </a:p>
            </p:txBody>
          </p:sp>
          <p:pic>
            <p:nvPicPr>
              <p:cNvPr id="71" name="圖片 10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4" y="5537"/>
                <a:ext cx="343" cy="6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4" name="文本框 73"/>
              <p:cNvSpPr txBox="1"/>
              <p:nvPr/>
            </p:nvSpPr>
            <p:spPr>
              <a:xfrm>
                <a:off x="9966" y="6215"/>
                <a:ext cx="146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39ED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工业移动平板</a:t>
                </a:r>
              </a:p>
            </p:txBody>
          </p:sp>
        </p:grpSp>
        <p:grpSp>
          <p:nvGrpSpPr>
            <p:cNvPr id="129" name="群組 140"/>
            <p:cNvGrpSpPr/>
            <p:nvPr/>
          </p:nvGrpSpPr>
          <p:grpSpPr>
            <a:xfrm>
              <a:off x="1871700" y="2070603"/>
              <a:ext cx="2466333" cy="822325"/>
              <a:chOff x="5108450" y="1616691"/>
              <a:chExt cx="2214412" cy="705002"/>
            </a:xfrm>
          </p:grpSpPr>
          <p:sp>
            <p:nvSpPr>
              <p:cNvPr id="130" name="Shape 959"/>
              <p:cNvSpPr/>
              <p:nvPr/>
            </p:nvSpPr>
            <p:spPr>
              <a:xfrm>
                <a:off x="5627674" y="1616691"/>
                <a:ext cx="1287943" cy="705002"/>
              </a:xfrm>
              <a:custGeom>
                <a:avLst/>
                <a:gdLst/>
                <a:ahLst/>
                <a:cxnLst/>
                <a:rect l="0" t="0" r="0" b="0"/>
                <a:pathLst>
                  <a:path w="19198" h="10845" extrusionOk="0">
                    <a:moveTo>
                      <a:pt x="7572" y="1"/>
                    </a:moveTo>
                    <a:lnTo>
                      <a:pt x="7108" y="25"/>
                    </a:lnTo>
                    <a:lnTo>
                      <a:pt x="6668" y="98"/>
                    </a:lnTo>
                    <a:lnTo>
                      <a:pt x="6229" y="196"/>
                    </a:lnTo>
                    <a:lnTo>
                      <a:pt x="5813" y="343"/>
                    </a:lnTo>
                    <a:lnTo>
                      <a:pt x="5423" y="538"/>
                    </a:lnTo>
                    <a:lnTo>
                      <a:pt x="5056" y="758"/>
                    </a:lnTo>
                    <a:lnTo>
                      <a:pt x="4714" y="1026"/>
                    </a:lnTo>
                    <a:lnTo>
                      <a:pt x="4397" y="1319"/>
                    </a:lnTo>
                    <a:lnTo>
                      <a:pt x="4104" y="1637"/>
                    </a:lnTo>
                    <a:lnTo>
                      <a:pt x="3835" y="1979"/>
                    </a:lnTo>
                    <a:lnTo>
                      <a:pt x="3615" y="2345"/>
                    </a:lnTo>
                    <a:lnTo>
                      <a:pt x="3420" y="2736"/>
                    </a:lnTo>
                    <a:lnTo>
                      <a:pt x="3273" y="3151"/>
                    </a:lnTo>
                    <a:lnTo>
                      <a:pt x="3151" y="3591"/>
                    </a:lnTo>
                    <a:lnTo>
                      <a:pt x="3102" y="4030"/>
                    </a:lnTo>
                    <a:lnTo>
                      <a:pt x="3078" y="4494"/>
                    </a:lnTo>
                    <a:lnTo>
                      <a:pt x="3078" y="4788"/>
                    </a:lnTo>
                    <a:lnTo>
                      <a:pt x="2712" y="4788"/>
                    </a:lnTo>
                    <a:lnTo>
                      <a:pt x="2419" y="4836"/>
                    </a:lnTo>
                    <a:lnTo>
                      <a:pt x="2125" y="4910"/>
                    </a:lnTo>
                    <a:lnTo>
                      <a:pt x="1832" y="5032"/>
                    </a:lnTo>
                    <a:lnTo>
                      <a:pt x="1588" y="5154"/>
                    </a:lnTo>
                    <a:lnTo>
                      <a:pt x="1320" y="5300"/>
                    </a:lnTo>
                    <a:lnTo>
                      <a:pt x="1100" y="5471"/>
                    </a:lnTo>
                    <a:lnTo>
                      <a:pt x="880" y="5667"/>
                    </a:lnTo>
                    <a:lnTo>
                      <a:pt x="685" y="5887"/>
                    </a:lnTo>
                    <a:lnTo>
                      <a:pt x="514" y="6131"/>
                    </a:lnTo>
                    <a:lnTo>
                      <a:pt x="367" y="6375"/>
                    </a:lnTo>
                    <a:lnTo>
                      <a:pt x="220" y="6644"/>
                    </a:lnTo>
                    <a:lnTo>
                      <a:pt x="123" y="6912"/>
                    </a:lnTo>
                    <a:lnTo>
                      <a:pt x="50" y="7205"/>
                    </a:lnTo>
                    <a:lnTo>
                      <a:pt x="1" y="7499"/>
                    </a:lnTo>
                    <a:lnTo>
                      <a:pt x="1" y="7816"/>
                    </a:lnTo>
                    <a:lnTo>
                      <a:pt x="1" y="8134"/>
                    </a:lnTo>
                    <a:lnTo>
                      <a:pt x="50" y="8427"/>
                    </a:lnTo>
                    <a:lnTo>
                      <a:pt x="123" y="8720"/>
                    </a:lnTo>
                    <a:lnTo>
                      <a:pt x="220" y="8988"/>
                    </a:lnTo>
                    <a:lnTo>
                      <a:pt x="367" y="9257"/>
                    </a:lnTo>
                    <a:lnTo>
                      <a:pt x="514" y="9501"/>
                    </a:lnTo>
                    <a:lnTo>
                      <a:pt x="685" y="9745"/>
                    </a:lnTo>
                    <a:lnTo>
                      <a:pt x="880" y="9965"/>
                    </a:lnTo>
                    <a:lnTo>
                      <a:pt x="1100" y="10161"/>
                    </a:lnTo>
                    <a:lnTo>
                      <a:pt x="1320" y="10332"/>
                    </a:lnTo>
                    <a:lnTo>
                      <a:pt x="1588" y="10478"/>
                    </a:lnTo>
                    <a:lnTo>
                      <a:pt x="1832" y="10600"/>
                    </a:lnTo>
                    <a:lnTo>
                      <a:pt x="2125" y="10722"/>
                    </a:lnTo>
                    <a:lnTo>
                      <a:pt x="2419" y="10796"/>
                    </a:lnTo>
                    <a:lnTo>
                      <a:pt x="2712" y="10844"/>
                    </a:lnTo>
                    <a:lnTo>
                      <a:pt x="16486" y="10844"/>
                    </a:lnTo>
                    <a:lnTo>
                      <a:pt x="16779" y="10796"/>
                    </a:lnTo>
                    <a:lnTo>
                      <a:pt x="17072" y="10722"/>
                    </a:lnTo>
                    <a:lnTo>
                      <a:pt x="17365" y="10600"/>
                    </a:lnTo>
                    <a:lnTo>
                      <a:pt x="17610" y="10478"/>
                    </a:lnTo>
                    <a:lnTo>
                      <a:pt x="17878" y="10332"/>
                    </a:lnTo>
                    <a:lnTo>
                      <a:pt x="18098" y="10161"/>
                    </a:lnTo>
                    <a:lnTo>
                      <a:pt x="18318" y="9965"/>
                    </a:lnTo>
                    <a:lnTo>
                      <a:pt x="18513" y="9745"/>
                    </a:lnTo>
                    <a:lnTo>
                      <a:pt x="18684" y="9501"/>
                    </a:lnTo>
                    <a:lnTo>
                      <a:pt x="18831" y="9257"/>
                    </a:lnTo>
                    <a:lnTo>
                      <a:pt x="18977" y="8988"/>
                    </a:lnTo>
                    <a:lnTo>
                      <a:pt x="19075" y="8720"/>
                    </a:lnTo>
                    <a:lnTo>
                      <a:pt x="19148" y="8427"/>
                    </a:lnTo>
                    <a:lnTo>
                      <a:pt x="19197" y="8134"/>
                    </a:lnTo>
                    <a:lnTo>
                      <a:pt x="19197" y="7816"/>
                    </a:lnTo>
                    <a:lnTo>
                      <a:pt x="19197" y="7499"/>
                    </a:lnTo>
                    <a:lnTo>
                      <a:pt x="19148" y="7205"/>
                    </a:lnTo>
                    <a:lnTo>
                      <a:pt x="19075" y="6912"/>
                    </a:lnTo>
                    <a:lnTo>
                      <a:pt x="18977" y="6644"/>
                    </a:lnTo>
                    <a:lnTo>
                      <a:pt x="18831" y="6375"/>
                    </a:lnTo>
                    <a:lnTo>
                      <a:pt x="18684" y="6131"/>
                    </a:lnTo>
                    <a:lnTo>
                      <a:pt x="18513" y="5887"/>
                    </a:lnTo>
                    <a:lnTo>
                      <a:pt x="18318" y="5667"/>
                    </a:lnTo>
                    <a:lnTo>
                      <a:pt x="18098" y="5471"/>
                    </a:lnTo>
                    <a:lnTo>
                      <a:pt x="17878" y="5300"/>
                    </a:lnTo>
                    <a:lnTo>
                      <a:pt x="17610" y="5154"/>
                    </a:lnTo>
                    <a:lnTo>
                      <a:pt x="17365" y="5032"/>
                    </a:lnTo>
                    <a:lnTo>
                      <a:pt x="17072" y="4910"/>
                    </a:lnTo>
                    <a:lnTo>
                      <a:pt x="16779" y="4836"/>
                    </a:lnTo>
                    <a:lnTo>
                      <a:pt x="16486" y="4788"/>
                    </a:lnTo>
                    <a:lnTo>
                      <a:pt x="15412" y="4788"/>
                    </a:lnTo>
                    <a:lnTo>
                      <a:pt x="15436" y="4494"/>
                    </a:lnTo>
                    <a:lnTo>
                      <a:pt x="15412" y="4201"/>
                    </a:lnTo>
                    <a:lnTo>
                      <a:pt x="15387" y="3933"/>
                    </a:lnTo>
                    <a:lnTo>
                      <a:pt x="15314" y="3664"/>
                    </a:lnTo>
                    <a:lnTo>
                      <a:pt x="15216" y="3420"/>
                    </a:lnTo>
                    <a:lnTo>
                      <a:pt x="15094" y="3176"/>
                    </a:lnTo>
                    <a:lnTo>
                      <a:pt x="14972" y="2956"/>
                    </a:lnTo>
                    <a:lnTo>
                      <a:pt x="14801" y="2736"/>
                    </a:lnTo>
                    <a:lnTo>
                      <a:pt x="14630" y="2541"/>
                    </a:lnTo>
                    <a:lnTo>
                      <a:pt x="14435" y="2370"/>
                    </a:lnTo>
                    <a:lnTo>
                      <a:pt x="14215" y="2199"/>
                    </a:lnTo>
                    <a:lnTo>
                      <a:pt x="13995" y="2077"/>
                    </a:lnTo>
                    <a:lnTo>
                      <a:pt x="13751" y="1954"/>
                    </a:lnTo>
                    <a:lnTo>
                      <a:pt x="13507" y="1857"/>
                    </a:lnTo>
                    <a:lnTo>
                      <a:pt x="13238" y="1784"/>
                    </a:lnTo>
                    <a:lnTo>
                      <a:pt x="12969" y="1759"/>
                    </a:lnTo>
                    <a:lnTo>
                      <a:pt x="12676" y="1735"/>
                    </a:lnTo>
                    <a:lnTo>
                      <a:pt x="12334" y="1759"/>
                    </a:lnTo>
                    <a:lnTo>
                      <a:pt x="11992" y="1832"/>
                    </a:lnTo>
                    <a:lnTo>
                      <a:pt x="11650" y="1930"/>
                    </a:lnTo>
                    <a:lnTo>
                      <a:pt x="11357" y="2077"/>
                    </a:lnTo>
                    <a:lnTo>
                      <a:pt x="11186" y="1857"/>
                    </a:lnTo>
                    <a:lnTo>
                      <a:pt x="11015" y="1637"/>
                    </a:lnTo>
                    <a:lnTo>
                      <a:pt x="10844" y="1417"/>
                    </a:lnTo>
                    <a:lnTo>
                      <a:pt x="10649" y="1222"/>
                    </a:lnTo>
                    <a:lnTo>
                      <a:pt x="10454" y="1051"/>
                    </a:lnTo>
                    <a:lnTo>
                      <a:pt x="10234" y="880"/>
                    </a:lnTo>
                    <a:lnTo>
                      <a:pt x="9990" y="709"/>
                    </a:lnTo>
                    <a:lnTo>
                      <a:pt x="9745" y="562"/>
                    </a:lnTo>
                    <a:lnTo>
                      <a:pt x="9501" y="440"/>
                    </a:lnTo>
                    <a:lnTo>
                      <a:pt x="9257" y="318"/>
                    </a:lnTo>
                    <a:lnTo>
                      <a:pt x="8988" y="220"/>
                    </a:lnTo>
                    <a:lnTo>
                      <a:pt x="8720" y="147"/>
                    </a:lnTo>
                    <a:lnTo>
                      <a:pt x="8427" y="74"/>
                    </a:lnTo>
                    <a:lnTo>
                      <a:pt x="8158" y="25"/>
                    </a:lnTo>
                    <a:lnTo>
                      <a:pt x="7865" y="1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noFill/>
              </a:ln>
              <a:effectLst>
                <a:glow rad="63500">
                  <a:srgbClr val="5CA3D9">
                    <a:alpha val="40000"/>
                  </a:srgbClr>
                </a:glow>
              </a:effectLst>
            </p:spPr>
            <p:txBody>
              <a:bodyPr lIns="91425" tIns="91425" rIns="91425" bIns="91425" anchor="ctr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微軟正黑體"/>
                  <a:cs typeface="Calibri" panose="020F0502020204030204" pitchFamily="34" charset="0"/>
                  <a:sym typeface="Arial" panose="020B0604020202020204"/>
                </a:endParaRPr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5108450" y="2028424"/>
                <a:ext cx="2214412" cy="2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 Bold" panose="020B0604020202020204" charset="0"/>
                    <a:ea typeface="微軟正黑體"/>
                    <a:cs typeface="Arial Bold" panose="020B0604020202020204" charset="0"/>
                  </a:rPr>
                  <a:t>Public Cloud</a:t>
                </a:r>
              </a:p>
            </p:txBody>
          </p:sp>
        </p:grpSp>
        <p:pic>
          <p:nvPicPr>
            <p:cNvPr id="75" name="Picture 2" descr="ãazure logoãçåçæå°çµæ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870" y="2272595"/>
              <a:ext cx="699769" cy="457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14" descr="See the source image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6890" y="2169795"/>
              <a:ext cx="457835" cy="51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See the source image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705" y="2208530"/>
              <a:ext cx="385445" cy="436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6" descr="See the source image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3130" y="2124710"/>
              <a:ext cx="399415" cy="288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0" descr="See the source imag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65" y="2014855"/>
              <a:ext cx="299720" cy="29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组合 52"/>
            <p:cNvGrpSpPr/>
            <p:nvPr/>
          </p:nvGrpSpPr>
          <p:grpSpPr>
            <a:xfrm>
              <a:off x="2673350" y="2981325"/>
              <a:ext cx="1113155" cy="306705"/>
              <a:chOff x="4779" y="4784"/>
              <a:chExt cx="1445" cy="418"/>
            </a:xfrm>
          </p:grpSpPr>
          <p:pic>
            <p:nvPicPr>
              <p:cNvPr id="90" name="圖形 11"/>
              <p:cNvPicPr>
                <a:picLocks noChangeAspect="1"/>
              </p:cNvPicPr>
              <p:nvPr/>
            </p:nvPicPr>
            <p:blipFill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779" y="4890"/>
                <a:ext cx="207" cy="240"/>
              </a:xfrm>
              <a:prstGeom prst="rect">
                <a:avLst/>
              </a:prstGeom>
              <a:solidFill>
                <a:schemeClr val="bg1"/>
              </a:solidFill>
            </p:spPr>
          </p:pic>
          <p:grpSp>
            <p:nvGrpSpPr>
              <p:cNvPr id="92" name="群組 20"/>
              <p:cNvGrpSpPr/>
              <p:nvPr/>
            </p:nvGrpSpPr>
            <p:grpSpPr>
              <a:xfrm>
                <a:off x="5330" y="4816"/>
                <a:ext cx="542" cy="388"/>
                <a:chOff x="1145433" y="7107182"/>
                <a:chExt cx="499240" cy="357291"/>
              </a:xfrm>
            </p:grpSpPr>
            <p:sp>
              <p:nvSpPr>
                <p:cNvPr id="93" name="文字方塊 15"/>
                <p:cNvSpPr txBox="1"/>
                <p:nvPr/>
              </p:nvSpPr>
              <p:spPr>
                <a:xfrm>
                  <a:off x="1376610" y="7107182"/>
                  <a:ext cx="268063" cy="35729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軟正黑體"/>
                    <a:ea typeface="微軟正黑體"/>
                    <a:cs typeface="Roboto Condensed" panose="02000000000000000000" pitchFamily="2" charset="0"/>
                  </a:endParaRPr>
                </a:p>
              </p:txBody>
            </p:sp>
            <p:pic>
              <p:nvPicPr>
                <p:cNvPr id="94" name="圖形 5"/>
                <p:cNvPicPr>
                  <a:picLocks noChangeAspect="1"/>
                </p:cNvPicPr>
                <p:nvPr/>
              </p:nvPicPr>
              <p:blipFill>
                <a:blip r:embed="rId21" cstate="print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5433" y="7136897"/>
                  <a:ext cx="315598" cy="275517"/>
                </a:xfrm>
                <a:prstGeom prst="rect">
                  <a:avLst/>
                </a:prstGeom>
              </p:spPr>
            </p:pic>
          </p:grpSp>
          <p:pic>
            <p:nvPicPr>
              <p:cNvPr id="98" name="圖形 9"/>
              <p:cNvPicPr>
                <a:picLocks noChangeAspect="1"/>
              </p:cNvPicPr>
              <p:nvPr/>
            </p:nvPicPr>
            <p:blipFill>
              <a:blip r:embed="rId2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834" y="4784"/>
                <a:ext cx="391" cy="391"/>
              </a:xfrm>
              <a:prstGeom prst="rect">
                <a:avLst/>
              </a:prstGeom>
            </p:spPr>
          </p:pic>
        </p:grpSp>
        <p:grpSp>
          <p:nvGrpSpPr>
            <p:cNvPr id="52" name="组合 51"/>
            <p:cNvGrpSpPr/>
            <p:nvPr/>
          </p:nvGrpSpPr>
          <p:grpSpPr>
            <a:xfrm>
              <a:off x="3689985" y="1891665"/>
              <a:ext cx="1941830" cy="1070610"/>
              <a:chOff x="6130" y="2998"/>
              <a:chExt cx="3058" cy="1686"/>
            </a:xfrm>
          </p:grpSpPr>
          <p:sp>
            <p:nvSpPr>
              <p:cNvPr id="156" name="Shape 959"/>
              <p:cNvSpPr/>
              <p:nvPr/>
            </p:nvSpPr>
            <p:spPr>
              <a:xfrm>
                <a:off x="6130" y="2998"/>
                <a:ext cx="3058" cy="1686"/>
              </a:xfrm>
              <a:custGeom>
                <a:avLst/>
                <a:gdLst/>
                <a:ahLst/>
                <a:cxnLst/>
                <a:rect l="0" t="0" r="0" b="0"/>
                <a:pathLst>
                  <a:path w="19198" h="10845" extrusionOk="0">
                    <a:moveTo>
                      <a:pt x="7572" y="1"/>
                    </a:moveTo>
                    <a:lnTo>
                      <a:pt x="7108" y="25"/>
                    </a:lnTo>
                    <a:lnTo>
                      <a:pt x="6668" y="98"/>
                    </a:lnTo>
                    <a:lnTo>
                      <a:pt x="6229" y="196"/>
                    </a:lnTo>
                    <a:lnTo>
                      <a:pt x="5813" y="343"/>
                    </a:lnTo>
                    <a:lnTo>
                      <a:pt x="5423" y="538"/>
                    </a:lnTo>
                    <a:lnTo>
                      <a:pt x="5056" y="758"/>
                    </a:lnTo>
                    <a:lnTo>
                      <a:pt x="4714" y="1026"/>
                    </a:lnTo>
                    <a:lnTo>
                      <a:pt x="4397" y="1319"/>
                    </a:lnTo>
                    <a:lnTo>
                      <a:pt x="4104" y="1637"/>
                    </a:lnTo>
                    <a:lnTo>
                      <a:pt x="3835" y="1979"/>
                    </a:lnTo>
                    <a:lnTo>
                      <a:pt x="3615" y="2345"/>
                    </a:lnTo>
                    <a:lnTo>
                      <a:pt x="3420" y="2736"/>
                    </a:lnTo>
                    <a:lnTo>
                      <a:pt x="3273" y="3151"/>
                    </a:lnTo>
                    <a:lnTo>
                      <a:pt x="3151" y="3591"/>
                    </a:lnTo>
                    <a:lnTo>
                      <a:pt x="3102" y="4030"/>
                    </a:lnTo>
                    <a:lnTo>
                      <a:pt x="3078" y="4494"/>
                    </a:lnTo>
                    <a:lnTo>
                      <a:pt x="3078" y="4788"/>
                    </a:lnTo>
                    <a:lnTo>
                      <a:pt x="2712" y="4788"/>
                    </a:lnTo>
                    <a:lnTo>
                      <a:pt x="2419" y="4836"/>
                    </a:lnTo>
                    <a:lnTo>
                      <a:pt x="2125" y="4910"/>
                    </a:lnTo>
                    <a:lnTo>
                      <a:pt x="1832" y="5032"/>
                    </a:lnTo>
                    <a:lnTo>
                      <a:pt x="1588" y="5154"/>
                    </a:lnTo>
                    <a:lnTo>
                      <a:pt x="1320" y="5300"/>
                    </a:lnTo>
                    <a:lnTo>
                      <a:pt x="1100" y="5471"/>
                    </a:lnTo>
                    <a:lnTo>
                      <a:pt x="880" y="5667"/>
                    </a:lnTo>
                    <a:lnTo>
                      <a:pt x="685" y="5887"/>
                    </a:lnTo>
                    <a:lnTo>
                      <a:pt x="514" y="6131"/>
                    </a:lnTo>
                    <a:lnTo>
                      <a:pt x="367" y="6375"/>
                    </a:lnTo>
                    <a:lnTo>
                      <a:pt x="220" y="6644"/>
                    </a:lnTo>
                    <a:lnTo>
                      <a:pt x="123" y="6912"/>
                    </a:lnTo>
                    <a:lnTo>
                      <a:pt x="50" y="7205"/>
                    </a:lnTo>
                    <a:lnTo>
                      <a:pt x="1" y="7499"/>
                    </a:lnTo>
                    <a:lnTo>
                      <a:pt x="1" y="7816"/>
                    </a:lnTo>
                    <a:lnTo>
                      <a:pt x="1" y="8134"/>
                    </a:lnTo>
                    <a:lnTo>
                      <a:pt x="50" y="8427"/>
                    </a:lnTo>
                    <a:lnTo>
                      <a:pt x="123" y="8720"/>
                    </a:lnTo>
                    <a:lnTo>
                      <a:pt x="220" y="8988"/>
                    </a:lnTo>
                    <a:lnTo>
                      <a:pt x="367" y="9257"/>
                    </a:lnTo>
                    <a:lnTo>
                      <a:pt x="514" y="9501"/>
                    </a:lnTo>
                    <a:lnTo>
                      <a:pt x="685" y="9745"/>
                    </a:lnTo>
                    <a:lnTo>
                      <a:pt x="880" y="9965"/>
                    </a:lnTo>
                    <a:lnTo>
                      <a:pt x="1100" y="10161"/>
                    </a:lnTo>
                    <a:lnTo>
                      <a:pt x="1320" y="10332"/>
                    </a:lnTo>
                    <a:lnTo>
                      <a:pt x="1588" y="10478"/>
                    </a:lnTo>
                    <a:lnTo>
                      <a:pt x="1832" y="10600"/>
                    </a:lnTo>
                    <a:lnTo>
                      <a:pt x="2125" y="10722"/>
                    </a:lnTo>
                    <a:lnTo>
                      <a:pt x="2419" y="10796"/>
                    </a:lnTo>
                    <a:lnTo>
                      <a:pt x="2712" y="10844"/>
                    </a:lnTo>
                    <a:lnTo>
                      <a:pt x="16486" y="10844"/>
                    </a:lnTo>
                    <a:lnTo>
                      <a:pt x="16779" y="10796"/>
                    </a:lnTo>
                    <a:lnTo>
                      <a:pt x="17072" y="10722"/>
                    </a:lnTo>
                    <a:lnTo>
                      <a:pt x="17365" y="10600"/>
                    </a:lnTo>
                    <a:lnTo>
                      <a:pt x="17610" y="10478"/>
                    </a:lnTo>
                    <a:lnTo>
                      <a:pt x="17878" y="10332"/>
                    </a:lnTo>
                    <a:lnTo>
                      <a:pt x="18098" y="10161"/>
                    </a:lnTo>
                    <a:lnTo>
                      <a:pt x="18318" y="9965"/>
                    </a:lnTo>
                    <a:lnTo>
                      <a:pt x="18513" y="9745"/>
                    </a:lnTo>
                    <a:lnTo>
                      <a:pt x="18684" y="9501"/>
                    </a:lnTo>
                    <a:lnTo>
                      <a:pt x="18831" y="9257"/>
                    </a:lnTo>
                    <a:lnTo>
                      <a:pt x="18977" y="8988"/>
                    </a:lnTo>
                    <a:lnTo>
                      <a:pt x="19075" y="8720"/>
                    </a:lnTo>
                    <a:lnTo>
                      <a:pt x="19148" y="8427"/>
                    </a:lnTo>
                    <a:lnTo>
                      <a:pt x="19197" y="8134"/>
                    </a:lnTo>
                    <a:lnTo>
                      <a:pt x="19197" y="7816"/>
                    </a:lnTo>
                    <a:lnTo>
                      <a:pt x="19197" y="7499"/>
                    </a:lnTo>
                    <a:lnTo>
                      <a:pt x="19148" y="7205"/>
                    </a:lnTo>
                    <a:lnTo>
                      <a:pt x="19075" y="6912"/>
                    </a:lnTo>
                    <a:lnTo>
                      <a:pt x="18977" y="6644"/>
                    </a:lnTo>
                    <a:lnTo>
                      <a:pt x="18831" y="6375"/>
                    </a:lnTo>
                    <a:lnTo>
                      <a:pt x="18684" y="6131"/>
                    </a:lnTo>
                    <a:lnTo>
                      <a:pt x="18513" y="5887"/>
                    </a:lnTo>
                    <a:lnTo>
                      <a:pt x="18318" y="5667"/>
                    </a:lnTo>
                    <a:lnTo>
                      <a:pt x="18098" y="5471"/>
                    </a:lnTo>
                    <a:lnTo>
                      <a:pt x="17878" y="5300"/>
                    </a:lnTo>
                    <a:lnTo>
                      <a:pt x="17610" y="5154"/>
                    </a:lnTo>
                    <a:lnTo>
                      <a:pt x="17365" y="5032"/>
                    </a:lnTo>
                    <a:lnTo>
                      <a:pt x="17072" y="4910"/>
                    </a:lnTo>
                    <a:lnTo>
                      <a:pt x="16779" y="4836"/>
                    </a:lnTo>
                    <a:lnTo>
                      <a:pt x="16486" y="4788"/>
                    </a:lnTo>
                    <a:lnTo>
                      <a:pt x="15412" y="4788"/>
                    </a:lnTo>
                    <a:lnTo>
                      <a:pt x="15436" y="4494"/>
                    </a:lnTo>
                    <a:lnTo>
                      <a:pt x="15412" y="4201"/>
                    </a:lnTo>
                    <a:lnTo>
                      <a:pt x="15387" y="3933"/>
                    </a:lnTo>
                    <a:lnTo>
                      <a:pt x="15314" y="3664"/>
                    </a:lnTo>
                    <a:lnTo>
                      <a:pt x="15216" y="3420"/>
                    </a:lnTo>
                    <a:lnTo>
                      <a:pt x="15094" y="3176"/>
                    </a:lnTo>
                    <a:lnTo>
                      <a:pt x="14972" y="2956"/>
                    </a:lnTo>
                    <a:lnTo>
                      <a:pt x="14801" y="2736"/>
                    </a:lnTo>
                    <a:lnTo>
                      <a:pt x="14630" y="2541"/>
                    </a:lnTo>
                    <a:lnTo>
                      <a:pt x="14435" y="2370"/>
                    </a:lnTo>
                    <a:lnTo>
                      <a:pt x="14215" y="2199"/>
                    </a:lnTo>
                    <a:lnTo>
                      <a:pt x="13995" y="2077"/>
                    </a:lnTo>
                    <a:lnTo>
                      <a:pt x="13751" y="1954"/>
                    </a:lnTo>
                    <a:lnTo>
                      <a:pt x="13507" y="1857"/>
                    </a:lnTo>
                    <a:lnTo>
                      <a:pt x="13238" y="1784"/>
                    </a:lnTo>
                    <a:lnTo>
                      <a:pt x="12969" y="1759"/>
                    </a:lnTo>
                    <a:lnTo>
                      <a:pt x="12676" y="1735"/>
                    </a:lnTo>
                    <a:lnTo>
                      <a:pt x="12334" y="1759"/>
                    </a:lnTo>
                    <a:lnTo>
                      <a:pt x="11992" y="1832"/>
                    </a:lnTo>
                    <a:lnTo>
                      <a:pt x="11650" y="1930"/>
                    </a:lnTo>
                    <a:lnTo>
                      <a:pt x="11357" y="2077"/>
                    </a:lnTo>
                    <a:lnTo>
                      <a:pt x="11186" y="1857"/>
                    </a:lnTo>
                    <a:lnTo>
                      <a:pt x="11015" y="1637"/>
                    </a:lnTo>
                    <a:lnTo>
                      <a:pt x="10844" y="1417"/>
                    </a:lnTo>
                    <a:lnTo>
                      <a:pt x="10649" y="1222"/>
                    </a:lnTo>
                    <a:lnTo>
                      <a:pt x="10454" y="1051"/>
                    </a:lnTo>
                    <a:lnTo>
                      <a:pt x="10234" y="880"/>
                    </a:lnTo>
                    <a:lnTo>
                      <a:pt x="9990" y="709"/>
                    </a:lnTo>
                    <a:lnTo>
                      <a:pt x="9745" y="562"/>
                    </a:lnTo>
                    <a:lnTo>
                      <a:pt x="9501" y="440"/>
                    </a:lnTo>
                    <a:lnTo>
                      <a:pt x="9257" y="318"/>
                    </a:lnTo>
                    <a:lnTo>
                      <a:pt x="8988" y="220"/>
                    </a:lnTo>
                    <a:lnTo>
                      <a:pt x="8720" y="147"/>
                    </a:lnTo>
                    <a:lnTo>
                      <a:pt x="8427" y="74"/>
                    </a:lnTo>
                    <a:lnTo>
                      <a:pt x="8158" y="25"/>
                    </a:lnTo>
                    <a:lnTo>
                      <a:pt x="7865" y="1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noFill/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txBody>
              <a:bodyPr lIns="91425" tIns="91425" rIns="91425" bIns="91425" anchor="ctr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微軟正黑體"/>
                  <a:cs typeface="Calibri" panose="020F0502020204030204" pitchFamily="34" charset="0"/>
                  <a:sym typeface="Arial" panose="020B0604020202020204"/>
                </a:endParaRPr>
              </a:p>
            </p:txBody>
          </p:sp>
          <p:pic>
            <p:nvPicPr>
              <p:cNvPr id="132" name="圖片 5"/>
              <p:cNvPicPr>
                <a:picLocks noChangeAspect="1"/>
              </p:cNvPicPr>
              <p:nvPr/>
            </p:nvPicPr>
            <p:blipFill>
              <a:blip r:embed="rId25" cstate="print"/>
              <a:srcRect l="30945" t="5482" r="38161" b="5037"/>
              <a:stretch>
                <a:fillRect/>
              </a:stretch>
            </p:blipFill>
            <p:spPr bwMode="auto">
              <a:xfrm>
                <a:off x="7863" y="3123"/>
                <a:ext cx="608" cy="1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3" name="群組 76"/>
              <p:cNvGrpSpPr>
                <a:grpSpLocks noChangeAspect="1"/>
              </p:cNvGrpSpPr>
              <p:nvPr/>
            </p:nvGrpSpPr>
            <p:grpSpPr>
              <a:xfrm>
                <a:off x="6651" y="3570"/>
                <a:ext cx="1188" cy="583"/>
                <a:chOff x="4556033" y="3275031"/>
                <a:chExt cx="2876927" cy="1412873"/>
              </a:xfrm>
            </p:grpSpPr>
            <p:pic>
              <p:nvPicPr>
                <p:cNvPr id="134" name="Picture 9" descr="C:\Users\paul.wu\Desktop\HPC-8212.png"/>
                <p:cNvPicPr>
                  <a:picLocks noChangeAspect="1" noChangeArrowheads="1"/>
                </p:cNvPicPr>
                <p:nvPr/>
              </p:nvPicPr>
              <p:blipFill>
                <a:blip r:embed="rId26" cstate="print"/>
                <a:srcRect t="32176" b="24159"/>
                <a:stretch>
                  <a:fillRect/>
                </a:stretch>
              </p:blipFill>
              <p:spPr bwMode="auto">
                <a:xfrm>
                  <a:off x="4556033" y="3987201"/>
                  <a:ext cx="2867346" cy="7007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9" descr="C:\Users\paul.wu\Desktop\HPC-8212.png"/>
                <p:cNvPicPr>
                  <a:picLocks noChangeAspect="1" noChangeArrowheads="1"/>
                </p:cNvPicPr>
                <p:nvPr/>
              </p:nvPicPr>
              <p:blipFill>
                <a:blip r:embed="rId26" cstate="print"/>
                <a:srcRect t="32176" b="24159"/>
                <a:stretch>
                  <a:fillRect/>
                </a:stretch>
              </p:blipFill>
              <p:spPr bwMode="auto">
                <a:xfrm>
                  <a:off x="4556033" y="3608603"/>
                  <a:ext cx="2867346" cy="7007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9" descr="C:\Users\paul.wu\Desktop\HPC-8212.png"/>
                <p:cNvPicPr>
                  <a:picLocks noChangeAspect="1" noChangeArrowheads="1"/>
                </p:cNvPicPr>
                <p:nvPr/>
              </p:nvPicPr>
              <p:blipFill>
                <a:blip r:embed="rId26" cstate="print"/>
                <a:srcRect t="32176" b="24159"/>
                <a:stretch>
                  <a:fillRect/>
                </a:stretch>
              </p:blipFill>
              <p:spPr bwMode="auto">
                <a:xfrm>
                  <a:off x="4565614" y="3275031"/>
                  <a:ext cx="2867346" cy="7007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6219" y="4185"/>
                <a:ext cx="274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 Bold" panose="020B0604020202020204" charset="0"/>
                    <a:ea typeface="宋体" panose="02010600030101010101" pitchFamily="2" charset="-122"/>
                    <a:cs typeface="Arial Bold" panose="020B0604020202020204" charset="0"/>
                  </a:rPr>
                  <a:t>WISE-IoTSuite</a:t>
                </a:r>
              </a:p>
            </p:txBody>
          </p:sp>
        </p:grpSp>
        <p:pic>
          <p:nvPicPr>
            <p:cNvPr id="97" name="Picture 2" descr="https://img.alicdn.com/tfs/TB13DzOjXP7gK0jSZFjXXc5aXXa-212-48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635" y="2245360"/>
              <a:ext cx="659130" cy="149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689985" y="422275"/>
              <a:ext cx="1964055" cy="1121410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1466850" y="684530"/>
              <a:ext cx="2417445" cy="1103630"/>
              <a:chOff x="2116085" y="858495"/>
              <a:chExt cx="2196993" cy="1002762"/>
            </a:xfrm>
            <a:scene3d>
              <a:camera prst="perspectiveContrastingRightFacing"/>
              <a:lightRig rig="threePt" dir="t"/>
            </a:scene3d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38110" y="870453"/>
                <a:ext cx="2154421" cy="990319"/>
              </a:xfrm>
              <a:prstGeom prst="rect">
                <a:avLst/>
              </a:prstGeom>
            </p:spPr>
          </p:pic>
          <p:sp>
            <p:nvSpPr>
              <p:cNvPr id="35" name="圆角矩形 34"/>
              <p:cNvSpPr/>
              <p:nvPr/>
            </p:nvSpPr>
            <p:spPr>
              <a:xfrm>
                <a:off x="2116085" y="858495"/>
                <a:ext cx="2196993" cy="1002762"/>
              </a:xfrm>
              <a:prstGeom prst="roundRect">
                <a:avLst>
                  <a:gd name="adj" fmla="val 3807"/>
                </a:avLst>
              </a:prstGeom>
              <a:noFill/>
              <a:ln w="5715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 rot="322899">
              <a:off x="5433695" y="790575"/>
              <a:ext cx="2317115" cy="1062355"/>
              <a:chOff x="6902588" y="658892"/>
              <a:chExt cx="2105212" cy="965608"/>
            </a:xfrm>
            <a:scene3d>
              <a:camera prst="perspectiveContrastingLeftFacing"/>
              <a:lightRig rig="threePt" dir="t"/>
            </a:scene3d>
          </p:grpSpPr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28568" y="670690"/>
                <a:ext cx="2079232" cy="953809"/>
              </a:xfrm>
              <a:prstGeom prst="rect">
                <a:avLst/>
              </a:prstGeom>
            </p:spPr>
          </p:pic>
          <p:sp>
            <p:nvSpPr>
              <p:cNvPr id="38" name="圆角矩形 37"/>
              <p:cNvSpPr/>
              <p:nvPr/>
            </p:nvSpPr>
            <p:spPr>
              <a:xfrm>
                <a:off x="6902588" y="658892"/>
                <a:ext cx="2105212" cy="965608"/>
              </a:xfrm>
              <a:prstGeom prst="roundRect">
                <a:avLst>
                  <a:gd name="adj" fmla="val 3807"/>
                </a:avLst>
              </a:prstGeom>
              <a:noFill/>
              <a:ln w="5715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</p:grpSp>
        <p:sp>
          <p:nvSpPr>
            <p:cNvPr id="39" name="圆角矩形 38"/>
            <p:cNvSpPr/>
            <p:nvPr/>
          </p:nvSpPr>
          <p:spPr>
            <a:xfrm>
              <a:off x="3709670" y="407670"/>
              <a:ext cx="1914525" cy="1136015"/>
            </a:xfrm>
            <a:prstGeom prst="roundRect">
              <a:avLst>
                <a:gd name="adj" fmla="val 3807"/>
              </a:avLst>
            </a:prstGeom>
            <a:noFill/>
            <a:ln w="571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022850" y="3794125"/>
              <a:ext cx="746687" cy="646992"/>
              <a:chOff x="8503" y="5618"/>
              <a:chExt cx="1329" cy="1151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8576" y="5618"/>
                <a:ext cx="1183" cy="1151"/>
              </a:xfrm>
              <a:prstGeom prst="ellipse">
                <a:avLst/>
              </a:prstGeom>
              <a:solidFill>
                <a:schemeClr val="bg1">
                  <a:alpha val="81000"/>
                </a:schemeClr>
              </a:solidFill>
              <a:ln w="12700">
                <a:solidFill>
                  <a:srgbClr val="65C0EA"/>
                </a:solidFill>
              </a:ln>
              <a:effectLst>
                <a:outerShdw blurRad="63500" sx="102000" sy="102000" algn="ctr" rotWithShape="0">
                  <a:srgbClr val="74C5E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B0300000000000000" pitchFamily="2" charset="-122"/>
                  <a:cs typeface="+mn-cs"/>
                  <a:sym typeface="+mn-ea"/>
                </a:endParaRPr>
              </a:p>
            </p:txBody>
          </p:sp>
          <p:pic>
            <p:nvPicPr>
              <p:cNvPr id="59" name="圖片 105"/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07" r="38529" b="10018"/>
              <a:stretch>
                <a:fillRect/>
              </a:stretch>
            </p:blipFill>
            <p:spPr>
              <a:xfrm>
                <a:off x="8597" y="5754"/>
                <a:ext cx="551" cy="54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圖片 99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2" y="5868"/>
                <a:ext cx="569" cy="4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3" name="文本框 72"/>
              <p:cNvSpPr txBox="1"/>
              <p:nvPr/>
            </p:nvSpPr>
            <p:spPr>
              <a:xfrm>
                <a:off x="8503" y="6308"/>
                <a:ext cx="1329" cy="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39ED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人机交互</a:t>
                </a:r>
              </a:p>
            </p:txBody>
          </p:sp>
        </p:grpSp>
        <p:grpSp>
          <p:nvGrpSpPr>
            <p:cNvPr id="120" name="群組 37"/>
            <p:cNvGrpSpPr/>
            <p:nvPr/>
          </p:nvGrpSpPr>
          <p:grpSpPr>
            <a:xfrm>
              <a:off x="4213225" y="2626995"/>
              <a:ext cx="908685" cy="1198245"/>
              <a:chOff x="4972501" y="1986468"/>
              <a:chExt cx="1061085" cy="1518017"/>
            </a:xfrm>
          </p:grpSpPr>
          <p:grpSp>
            <p:nvGrpSpPr>
              <p:cNvPr id="121" name="群組 38"/>
              <p:cNvGrpSpPr/>
              <p:nvPr/>
            </p:nvGrpSpPr>
            <p:grpSpPr>
              <a:xfrm flipV="1">
                <a:off x="5364767" y="2174746"/>
                <a:ext cx="668819" cy="1329739"/>
                <a:chOff x="7075336" y="2111115"/>
                <a:chExt cx="1645670" cy="1871991"/>
              </a:xfrm>
            </p:grpSpPr>
            <p:pic>
              <p:nvPicPr>
                <p:cNvPr id="126" name="圖片 43"/>
                <p:cNvPicPr>
                  <a:picLocks noChangeAspect="1"/>
                </p:cNvPicPr>
                <p:nvPr/>
              </p:nvPicPr>
              <p:blipFill rotWithShape="1">
                <a:blip r:embed="rId33" cstate="email"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rcRect r="62716"/>
                <a:stretch>
                  <a:fillRect/>
                </a:stretch>
              </p:blipFill>
              <p:spPr>
                <a:xfrm flipV="1">
                  <a:off x="7435995" y="2111115"/>
                  <a:ext cx="909938" cy="1871991"/>
                </a:xfrm>
                <a:prstGeom prst="rect">
                  <a:avLst/>
                </a:prstGeom>
              </p:spPr>
            </p:pic>
            <p:pic>
              <p:nvPicPr>
                <p:cNvPr id="127" name="圖片 44"/>
                <p:cNvPicPr>
                  <a:picLocks noChangeAspect="1"/>
                </p:cNvPicPr>
                <p:nvPr/>
              </p:nvPicPr>
              <p:blipFill rotWithShape="1">
                <a:blip r:embed="rId33" cstate="email"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rcRect r="62716"/>
                <a:stretch>
                  <a:fillRect/>
                </a:stretch>
              </p:blipFill>
              <p:spPr>
                <a:xfrm flipV="1">
                  <a:off x="7075336" y="2297195"/>
                  <a:ext cx="683650" cy="1406455"/>
                </a:xfrm>
                <a:prstGeom prst="rect">
                  <a:avLst/>
                </a:prstGeom>
              </p:spPr>
            </p:pic>
            <p:pic>
              <p:nvPicPr>
                <p:cNvPr id="128" name="圖片 45"/>
                <p:cNvPicPr>
                  <a:picLocks noChangeAspect="1"/>
                </p:cNvPicPr>
                <p:nvPr/>
              </p:nvPicPr>
              <p:blipFill rotWithShape="1">
                <a:blip r:embed="rId33" cstate="email"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rcRect r="62716"/>
                <a:stretch>
                  <a:fillRect/>
                </a:stretch>
              </p:blipFill>
              <p:spPr>
                <a:xfrm flipV="1">
                  <a:off x="8037356" y="2297195"/>
                  <a:ext cx="683650" cy="1406455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群組 39"/>
              <p:cNvGrpSpPr/>
              <p:nvPr/>
            </p:nvGrpSpPr>
            <p:grpSpPr>
              <a:xfrm>
                <a:off x="4972501" y="1986468"/>
                <a:ext cx="668819" cy="1329739"/>
                <a:chOff x="7075336" y="2111115"/>
                <a:chExt cx="1645670" cy="1871991"/>
              </a:xfrm>
            </p:grpSpPr>
            <p:pic>
              <p:nvPicPr>
                <p:cNvPr id="123" name="圖片 40"/>
                <p:cNvPicPr>
                  <a:picLocks noChangeAspect="1"/>
                </p:cNvPicPr>
                <p:nvPr/>
              </p:nvPicPr>
              <p:blipFill rotWithShape="1">
                <a:blip r:embed="rId33" cstate="email"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rcRect r="62716"/>
                <a:stretch>
                  <a:fillRect/>
                </a:stretch>
              </p:blipFill>
              <p:spPr>
                <a:xfrm flipV="1">
                  <a:off x="7435995" y="2111115"/>
                  <a:ext cx="909938" cy="1871991"/>
                </a:xfrm>
                <a:prstGeom prst="rect">
                  <a:avLst/>
                </a:prstGeom>
              </p:spPr>
            </p:pic>
            <p:pic>
              <p:nvPicPr>
                <p:cNvPr id="124" name="圖片 41"/>
                <p:cNvPicPr>
                  <a:picLocks noChangeAspect="1"/>
                </p:cNvPicPr>
                <p:nvPr/>
              </p:nvPicPr>
              <p:blipFill rotWithShape="1">
                <a:blip r:embed="rId33" cstate="email"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rcRect r="62716"/>
                <a:stretch>
                  <a:fillRect/>
                </a:stretch>
              </p:blipFill>
              <p:spPr>
                <a:xfrm flipV="1">
                  <a:off x="7075336" y="2297195"/>
                  <a:ext cx="683650" cy="1406455"/>
                </a:xfrm>
                <a:prstGeom prst="rect">
                  <a:avLst/>
                </a:prstGeom>
              </p:spPr>
            </p:pic>
            <p:pic>
              <p:nvPicPr>
                <p:cNvPr id="125" name="圖片 42"/>
                <p:cNvPicPr>
                  <a:picLocks noChangeAspect="1"/>
                </p:cNvPicPr>
                <p:nvPr/>
              </p:nvPicPr>
              <p:blipFill rotWithShape="1">
                <a:blip r:embed="rId33" cstate="email"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rcRect r="62716"/>
                <a:stretch>
                  <a:fillRect/>
                </a:stretch>
              </p:blipFill>
              <p:spPr>
                <a:xfrm flipV="1">
                  <a:off x="8037356" y="2297195"/>
                  <a:ext cx="683650" cy="1406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>
              <a:off x="5492115" y="2994660"/>
              <a:ext cx="1113155" cy="306705"/>
              <a:chOff x="4779" y="4784"/>
              <a:chExt cx="1445" cy="418"/>
            </a:xfrm>
          </p:grpSpPr>
          <p:pic>
            <p:nvPicPr>
              <p:cNvPr id="55" name="圖形 11"/>
              <p:cNvPicPr>
                <a:picLocks noChangeAspect="1"/>
              </p:cNvPicPr>
              <p:nvPr/>
            </p:nvPicPr>
            <p:blipFill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779" y="4890"/>
                <a:ext cx="207" cy="240"/>
              </a:xfrm>
              <a:prstGeom prst="rect">
                <a:avLst/>
              </a:prstGeom>
              <a:solidFill>
                <a:schemeClr val="bg1"/>
              </a:solidFill>
            </p:spPr>
          </p:pic>
          <p:grpSp>
            <p:nvGrpSpPr>
              <p:cNvPr id="56" name="群組 20"/>
              <p:cNvGrpSpPr/>
              <p:nvPr/>
            </p:nvGrpSpPr>
            <p:grpSpPr>
              <a:xfrm>
                <a:off x="5330" y="4816"/>
                <a:ext cx="542" cy="388"/>
                <a:chOff x="1145433" y="7107182"/>
                <a:chExt cx="499240" cy="357291"/>
              </a:xfrm>
            </p:grpSpPr>
            <p:sp>
              <p:nvSpPr>
                <p:cNvPr id="57" name="文字方塊 15"/>
                <p:cNvSpPr txBox="1"/>
                <p:nvPr/>
              </p:nvSpPr>
              <p:spPr>
                <a:xfrm>
                  <a:off x="1376610" y="7107182"/>
                  <a:ext cx="268063" cy="35729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軟正黑體"/>
                    <a:ea typeface="微軟正黑體"/>
                    <a:cs typeface="Roboto Condensed" panose="02000000000000000000" pitchFamily="2" charset="0"/>
                  </a:endParaRPr>
                </a:p>
              </p:txBody>
            </p:sp>
            <p:pic>
              <p:nvPicPr>
                <p:cNvPr id="62" name="圖形 5"/>
                <p:cNvPicPr>
                  <a:picLocks noChangeAspect="1"/>
                </p:cNvPicPr>
                <p:nvPr/>
              </p:nvPicPr>
              <p:blipFill>
                <a:blip r:embed="rId21" cstate="print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5433" y="7136897"/>
                  <a:ext cx="315598" cy="275517"/>
                </a:xfrm>
                <a:prstGeom prst="rect">
                  <a:avLst/>
                </a:prstGeom>
              </p:spPr>
            </p:pic>
          </p:grpSp>
          <p:pic>
            <p:nvPicPr>
              <p:cNvPr id="63" name="圖形 9"/>
              <p:cNvPicPr>
                <a:picLocks noChangeAspect="1"/>
              </p:cNvPicPr>
              <p:nvPr/>
            </p:nvPicPr>
            <p:blipFill>
              <a:blip r:embed="rId2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834" y="4784"/>
                <a:ext cx="391" cy="391"/>
              </a:xfrm>
              <a:prstGeom prst="rect">
                <a:avLst/>
              </a:prstGeom>
            </p:spPr>
          </p:pic>
        </p:grpSp>
        <p:sp>
          <p:nvSpPr>
            <p:cNvPr id="64" name="文本框 63"/>
            <p:cNvSpPr txBox="1"/>
            <p:nvPr/>
          </p:nvSpPr>
          <p:spPr>
            <a:xfrm>
              <a:off x="4122420" y="1523365"/>
              <a:ext cx="142113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 Bold" panose="020B0604020202020204" charset="0"/>
                  <a:ea typeface="宋体" panose="02010600030101010101" pitchFamily="2" charset="-122"/>
                  <a:cs typeface="Arial Bold" panose="020B0604020202020204" charset="0"/>
                </a:rPr>
                <a:t>AppHub</a:t>
              </a:r>
            </a:p>
          </p:txBody>
        </p:sp>
        <p:sp>
          <p:nvSpPr>
            <p:cNvPr id="104" name="TextBox 4"/>
            <p:cNvSpPr txBox="1"/>
            <p:nvPr/>
          </p:nvSpPr>
          <p:spPr>
            <a:xfrm>
              <a:off x="46647" y="330382"/>
              <a:ext cx="256340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AppHub </a:t>
              </a:r>
              <a:r>
                <a:rPr lang="en-US" altLang="zh-CN" sz="1200" b="1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Server</a:t>
              </a:r>
            </a:p>
            <a:p>
              <a:pPr marL="171450" marR="0" lvl="0" indent="-171450" algn="l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altLang="zh-CN" sz="1200" b="1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VM/</a:t>
              </a:r>
              <a:r>
                <a:rPr lang="zh-CN" altLang="en-US" sz="1200" b="1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服务器</a:t>
              </a:r>
              <a:endParaRPr lang="en-US" altLang="zh-CN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L="171450" marR="0" lvl="0" indent="-17145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CPU</a:t>
              </a:r>
              <a:r>
                <a:rPr kumimoji="0" lang="zh-CN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：</a:t>
              </a:r>
              <a:r>
                <a:rPr lang="en-US" altLang="zh-CN" sz="1000" noProof="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&gt;= 1 Core</a:t>
              </a:r>
              <a:r>
                <a:rPr kumimoji="0" lang="en-US" altLang="zh-CN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 </a:t>
              </a:r>
            </a:p>
            <a:p>
              <a:pPr marL="171450" marR="0" lvl="0" indent="-17145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内存：</a:t>
              </a:r>
              <a:r>
                <a:rPr kumimoji="0" lang="en-US" altLang="zh-CN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&gt;=4G  </a:t>
              </a:r>
            </a:p>
            <a:p>
              <a:pPr marL="171450" marR="0" lvl="0" indent="-17145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硬盘：</a:t>
              </a:r>
              <a:r>
                <a:rPr kumimoji="0" lang="en-US" altLang="zh-CN" sz="10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&gt;=16G </a:t>
              </a:r>
              <a:endPara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L="171450" marR="0" lvl="0" indent="-17145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altLang="zh-CN" sz="1200" b="1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IoTSuite</a:t>
              </a:r>
              <a:r>
                <a:rPr lang="zh-CN" altLang="en-US" sz="1200" b="1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一体机</a:t>
              </a:r>
              <a:endParaRPr lang="en-US" altLang="zh-CN" sz="1200" b="1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CPU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：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&gt;=0.5 </a:t>
              </a:r>
              <a:r>
                <a:rPr lang="en-US" altLang="zh-CN" sz="1000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core</a:t>
              </a:r>
            </a:p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内存</a:t>
              </a:r>
              <a:r>
                <a:rPr lang="zh-CN" altLang="en-US" sz="1000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：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&gt;=1.2G</a:t>
              </a:r>
            </a:p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存储</a:t>
              </a:r>
              <a:r>
                <a:rPr lang="zh-CN" altLang="en-US" sz="1000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：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&gt;=1G</a:t>
              </a:r>
            </a:p>
          </p:txBody>
        </p:sp>
        <p:sp>
          <p:nvSpPr>
            <p:cNvPr id="105" name="TextBox 4"/>
            <p:cNvSpPr txBox="1"/>
            <p:nvPr/>
          </p:nvSpPr>
          <p:spPr>
            <a:xfrm>
              <a:off x="7403710" y="362827"/>
              <a:ext cx="1848603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AppHub Edge Agent</a:t>
              </a:r>
            </a:p>
            <a:p>
              <a:pPr marR="0" lvl="0" algn="l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(Linux Agent</a:t>
              </a: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为例）</a:t>
              </a:r>
              <a:endPara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L="171450" marR="0" lvl="0" indent="-17145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内存：</a:t>
              </a:r>
              <a:endPara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R="0" lvl="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000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   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标准版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40M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左右</a:t>
              </a:r>
              <a:endParaRPr lang="en-US" altLang="zh-CN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R="0" lvl="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    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精简</a:t>
              </a:r>
              <a:r>
                <a:rPr lang="zh-CN" altLang="en-US" sz="1000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版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15M</a:t>
              </a:r>
              <a:r>
                <a:rPr lang="zh-CN" altLang="en-US" sz="1000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左右</a:t>
              </a:r>
              <a:endPara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L="171450" marR="0" lvl="0" indent="-17145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000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存储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：</a:t>
              </a:r>
              <a:endParaRPr lang="en-US" altLang="zh-CN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R="0" lvl="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     标准版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110M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左右</a:t>
              </a:r>
              <a:endParaRPr lang="en-US" altLang="zh-CN" sz="1000" dirty="0" smtClean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R="0" lvl="0" algn="l" defTabSz="913838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000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    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精简版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8M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左右</a:t>
              </a:r>
              <a:endParaRPr lang="en-US" altLang="zh-CN" sz="100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2949551" y="-39807"/>
              <a:ext cx="4387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云边端协同运行环境说明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64955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67494"/>
            <a:ext cx="3519957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6709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" y="0"/>
            <a:ext cx="9143492" cy="51432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39652" y="3687874"/>
            <a:ext cx="69127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联系我们： </a:t>
            </a:r>
            <a:r>
              <a:rPr lang="en-US" altLang="zh-CN" sz="110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Jianfeng.dai@advantech.com.cn </a:t>
            </a:r>
            <a:endParaRPr lang="en-US" altLang="zh-CN" sz="1100" dirty="0" smtClean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r>
              <a:rPr lang="zh-CN" altLang="en-US" sz="1100" dirty="0" smtClean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微</a:t>
            </a:r>
            <a:r>
              <a:rPr lang="zh-CN" altLang="en-US" sz="110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信</a:t>
            </a:r>
            <a:r>
              <a:rPr lang="en-US" altLang="zh-CN" sz="110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/</a:t>
            </a:r>
            <a:r>
              <a:rPr lang="zh-CN" altLang="en-US" sz="110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电话</a:t>
            </a:r>
            <a:r>
              <a:rPr lang="zh-CN" altLang="en-US" sz="1100" dirty="0" smtClean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：</a:t>
            </a:r>
            <a:r>
              <a:rPr lang="en-US" altLang="zh-CN" sz="1100" dirty="0" smtClean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18992840286</a:t>
            </a:r>
          </a:p>
          <a:p>
            <a:endParaRPr lang="en-US" altLang="zh-CN" sz="1100"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endParaRPr lang="en-US" altLang="zh-CN" sz="1100" dirty="0" smtClean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r>
              <a:rPr lang="zh-CN" altLang="en-US" sz="1100" b="1" dirty="0" smtClean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视频</a:t>
            </a:r>
            <a:r>
              <a:rPr lang="zh-CN" altLang="en-US" sz="1100" b="1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介绍：</a:t>
            </a:r>
            <a:r>
              <a:rPr lang="en-US" altLang="zh-CN" sz="1100" b="1" dirty="0">
                <a:latin typeface="Noto Sans S Chinese Bold" panose="020B0800000000000000" pitchFamily="34" charset="-122"/>
                <a:ea typeface="Noto Sans S Chinese Bold" panose="020B0800000000000000" pitchFamily="34" charset="-122"/>
                <a:hlinkClick r:id="rId3"/>
              </a:rPr>
              <a:t>https://</a:t>
            </a:r>
            <a:r>
              <a:rPr lang="en-US" altLang="zh-CN" sz="1100" b="1" dirty="0" smtClean="0">
                <a:latin typeface="Noto Sans S Chinese Bold" panose="020B0800000000000000" pitchFamily="34" charset="-122"/>
                <a:ea typeface="Noto Sans S Chinese Bold" panose="020B0800000000000000" pitchFamily="34" charset="-122"/>
                <a:hlinkClick r:id="rId3"/>
              </a:rPr>
              <a:t>www.bilibili.com/video/BV1RP4y147gH</a:t>
            </a:r>
            <a:endParaRPr lang="en-US" altLang="zh-CN" sz="1100" b="1" dirty="0" smtClean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r>
              <a:rPr lang="zh-CN" altLang="en-US" sz="1100" b="1" dirty="0" smtClean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详细文档：</a:t>
            </a:r>
            <a:r>
              <a:rPr lang="en-US" altLang="zh-CN" sz="1100" b="1" dirty="0" smtClean="0">
                <a:latin typeface="Noto Sans S Chinese Bold" panose="020B0800000000000000" pitchFamily="34" charset="-122"/>
                <a:ea typeface="Noto Sans S Chinese Bold" panose="020B0800000000000000" pitchFamily="34" charset="-122"/>
                <a:hlinkClick r:id="rId4"/>
              </a:rPr>
              <a:t>https</a:t>
            </a:r>
            <a:r>
              <a:rPr lang="en-US" altLang="zh-CN" sz="1100" b="1" dirty="0">
                <a:latin typeface="Noto Sans S Chinese Bold" panose="020B0800000000000000" pitchFamily="34" charset="-122"/>
                <a:ea typeface="Noto Sans S Chinese Bold" panose="020B0800000000000000" pitchFamily="34" charset="-122"/>
                <a:hlinkClick r:id="rId4"/>
              </a:rPr>
              <a:t>://</a:t>
            </a:r>
            <a:r>
              <a:rPr lang="en-US" altLang="zh-CN" sz="1100" b="1" dirty="0" smtClean="0">
                <a:latin typeface="Noto Sans S Chinese Bold" panose="020B0800000000000000" pitchFamily="34" charset="-122"/>
                <a:ea typeface="Noto Sans S Chinese Bold" panose="020B0800000000000000" pitchFamily="34" charset="-122"/>
                <a:hlinkClick r:id="rId4"/>
              </a:rPr>
              <a:t>github.com/EdgeSolution/AppHub/blob/main/README_ZH.md</a:t>
            </a:r>
            <a:endParaRPr lang="en-US" altLang="zh-CN" sz="1100" b="1" dirty="0" smtClean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7474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1852" cy="5143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5556" y="203169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WISE-IoTSuite/AppHub Portal</a:t>
            </a:r>
          </a:p>
          <a:p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628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87" y="372476"/>
            <a:ext cx="6624736" cy="37264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60464" y="4184627"/>
            <a:ext cx="871326" cy="40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显示子设备的异常情况</a:t>
            </a:r>
            <a:endParaRPr lang="zh-CN" altLang="en-US" sz="1000" b="1" dirty="0">
              <a:solidFill>
                <a:srgbClr val="00B05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7524" y="4199330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显示在线，离线设备的数量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50829" y="4224612"/>
            <a:ext cx="165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针对在线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设备，</a:t>
            </a:r>
            <a:r>
              <a:rPr lang="zh-CN" altLang="en-US" sz="1000" b="1" dirty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显示正常设备和异常设备的数量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13227" y="4189643"/>
            <a:ext cx="1061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显示子设备在线，离线状态</a:t>
            </a:r>
            <a:endParaRPr lang="zh-CN" altLang="en-US" sz="1000" b="1" dirty="0">
              <a:solidFill>
                <a:srgbClr val="00B05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3390" y="4592733"/>
            <a:ext cx="7365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这个页面可以以总览方式实时查看整个管理设备的情况，包括是否有设备离线，是否有设备有异常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，有哪些告警还没有处理，同时可以</a:t>
            </a:r>
            <a:r>
              <a:rPr lang="zh-CN" altLang="en-US" sz="1000" b="1" dirty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定位到离线设备或者异常设备在哪个设备组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，在那个位置，点击</a:t>
            </a:r>
            <a:r>
              <a:rPr lang="zh-CN" altLang="en-US" sz="1000" b="1" dirty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进去可进一步定位到具体的异常设备和异常原因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。</a:t>
            </a:r>
            <a:endParaRPr lang="en-US" altLang="zh-CN" sz="1000" b="1" dirty="0" smtClean="0">
              <a:solidFill>
                <a:srgbClr val="00B05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同时也会对近期发生的故障告警做初步统计和分析，让运维管理人员了解整个情况</a:t>
            </a:r>
            <a:endParaRPr lang="zh-CN" altLang="en-US" sz="1000" b="1" dirty="0">
              <a:solidFill>
                <a:srgbClr val="00B05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270022" y="4272301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2</a:t>
            </a:r>
            <a:endParaRPr lang="zh-CN" altLang="en-US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9964" y="425333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1</a:t>
            </a:r>
            <a:endParaRPr lang="zh-CN" altLang="en-US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006654" y="426712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3</a:t>
            </a:r>
            <a:endParaRPr lang="zh-CN" altLang="en-US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69969" y="425333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4</a:t>
            </a:r>
            <a:endParaRPr lang="zh-CN" altLang="en-US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4" name="标题 2"/>
          <p:cNvSpPr>
            <a:spLocks noGrp="1"/>
          </p:cNvSpPr>
          <p:nvPr>
            <p:ph type="title"/>
          </p:nvPr>
        </p:nvSpPr>
        <p:spPr>
          <a:xfrm>
            <a:off x="490949" y="-117798"/>
            <a:ext cx="8229600" cy="56532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Dashboard</a:t>
            </a:r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总览</a:t>
            </a:r>
          </a:p>
        </p:txBody>
      </p:sp>
      <p:sp>
        <p:nvSpPr>
          <p:cNvPr id="15" name="矩形 14"/>
          <p:cNvSpPr/>
          <p:nvPr/>
        </p:nvSpPr>
        <p:spPr>
          <a:xfrm>
            <a:off x="2267744" y="1203598"/>
            <a:ext cx="1008112" cy="2520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178670" y="1326857"/>
            <a:ext cx="227572" cy="22698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67744" y="1596294"/>
            <a:ext cx="1008112" cy="291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78670" y="1764506"/>
            <a:ext cx="227572" cy="22698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67744" y="2396231"/>
            <a:ext cx="1008112" cy="3098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178670" y="2547753"/>
            <a:ext cx="227572" cy="22698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71274" y="2824149"/>
            <a:ext cx="1008112" cy="3098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406242" y="2241314"/>
            <a:ext cx="3055328" cy="9785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162070" y="3025082"/>
            <a:ext cx="227572" cy="22698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341248" y="3065006"/>
            <a:ext cx="227572" cy="22698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239167" y="4253929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5</a:t>
            </a:r>
            <a:endParaRPr lang="zh-CN" altLang="en-US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23152" y="4159117"/>
            <a:ext cx="105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一周内告警事件统计分析</a:t>
            </a:r>
            <a:endParaRPr lang="zh-CN" altLang="en-US" sz="1000" b="1" dirty="0">
              <a:solidFill>
                <a:srgbClr val="00B05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87271" y="422461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6</a:t>
            </a:r>
            <a:endParaRPr lang="zh-CN" altLang="en-US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75356" y="802134"/>
            <a:ext cx="1067273" cy="24176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399679" y="812913"/>
            <a:ext cx="3061891" cy="13546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516615" y="3059124"/>
            <a:ext cx="227572" cy="22698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68820" y="4149623"/>
            <a:ext cx="93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显示未处理告警事件</a:t>
            </a:r>
            <a:endParaRPr lang="zh-CN" altLang="en-US" sz="1000" b="1" dirty="0">
              <a:solidFill>
                <a:srgbClr val="00B05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341248" y="1970042"/>
            <a:ext cx="227572" cy="22698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311007" y="423869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7</a:t>
            </a:r>
            <a:endParaRPr lang="zh-CN" altLang="en-US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35375" y="4159117"/>
            <a:ext cx="666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显示设备定位</a:t>
            </a:r>
            <a:endParaRPr lang="zh-CN" altLang="en-US" sz="1000" b="1" dirty="0">
              <a:solidFill>
                <a:srgbClr val="00B05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47203" y="3457414"/>
            <a:ext cx="5395425" cy="5861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528842" y="3941808"/>
            <a:ext cx="227572" cy="22698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080854" y="423144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8</a:t>
            </a:r>
            <a:endParaRPr lang="zh-CN" altLang="en-US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305222" y="4151860"/>
            <a:ext cx="949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分组方式显示设备状态</a:t>
            </a:r>
            <a:endParaRPr lang="zh-CN" altLang="en-US" sz="1000" b="1" dirty="0">
              <a:solidFill>
                <a:srgbClr val="00B05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35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7474"/>
            <a:ext cx="8229600" cy="540060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边缘设备拓扑结构图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22" y="555526"/>
            <a:ext cx="8395756" cy="38524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9892" y="4647066"/>
            <a:ext cx="3348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显示设备组，设备，子设备的拓扑结构</a:t>
            </a:r>
            <a:endParaRPr lang="zh-CN" altLang="en-US" sz="1000" b="1" dirty="0">
              <a:solidFill>
                <a:srgbClr val="00B05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82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3854"/>
            <a:ext cx="8229600" cy="428625"/>
          </a:xfrm>
        </p:spPr>
        <p:txBody>
          <a:bodyPr>
            <a:normAutofit fontScale="90000"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自定义数据监控和规则</a:t>
            </a:r>
            <a:r>
              <a:rPr kumimoji="1"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联动</a:t>
            </a:r>
            <a:r>
              <a:rPr kumimoji="1"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</a:t>
            </a:r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转发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72" y="2034358"/>
            <a:ext cx="6528042" cy="29883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434757"/>
            <a:ext cx="6190656" cy="27019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935192" y="767661"/>
            <a:ext cx="212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可采集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Modbus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，</a:t>
            </a:r>
            <a:r>
              <a:rPr lang="en-US" altLang="zh-CN" sz="1000" b="1" dirty="0" err="1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Resful,SNMP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等多种协议的数据，并设定阈值，关联事件，实现对相关数据的采集和监控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3198" y="416934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652329" y="1040359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2450" y="4018659"/>
            <a:ext cx="1809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对于监控数据上报的告警事件，可以进行多渠道通知，可以进行基于规则的设备联动和数据转发等操作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307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3770" y="-110931"/>
            <a:ext cx="8229600" cy="577355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设备详细信息监控页面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07809" y="3935836"/>
            <a:ext cx="13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红色表示错误</a:t>
            </a:r>
            <a:endParaRPr lang="en-US" altLang="zh-CN" sz="1000" b="1" dirty="0">
              <a:solidFill>
                <a:srgbClr val="FF000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en-US" altLang="zh-CN" sz="1000" b="1" dirty="0" smtClean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(CPU</a:t>
            </a:r>
            <a:r>
              <a:rPr lang="zh-CN" altLang="en-US" sz="1000" b="1" dirty="0" smtClean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使用率过高</a:t>
            </a:r>
            <a:r>
              <a:rPr lang="en-US" altLang="zh-CN" sz="1000" b="1" dirty="0" smtClean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)</a:t>
            </a:r>
            <a:endParaRPr lang="zh-CN" altLang="en-US" sz="1000" b="1" dirty="0">
              <a:solidFill>
                <a:srgbClr val="FF000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31940" y="3903898"/>
            <a:ext cx="1228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>
                    <a:lumMod val="75000"/>
                  </a:schemeClr>
                </a:solidFill>
                <a:latin typeface="Noto Sans" panose="020B0502040504020204"/>
                <a:ea typeface="Microsoft JhengHei" panose="020B0604030504040204" pitchFamily="34" charset="-120"/>
              </a:rPr>
              <a:t>橘色表示警告</a:t>
            </a:r>
            <a:endParaRPr lang="en-US" altLang="zh-CN" sz="1000" b="1" dirty="0">
              <a:solidFill>
                <a:schemeClr val="accent6">
                  <a:lumMod val="75000"/>
                </a:schemeClr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en-US" altLang="zh-CN" sz="1000" b="1" dirty="0" smtClean="0">
                <a:solidFill>
                  <a:schemeClr val="accent6">
                    <a:lumMod val="75000"/>
                  </a:schemeClr>
                </a:solidFill>
                <a:latin typeface="Noto Sans" panose="020B0502040504020204"/>
                <a:ea typeface="Microsoft JhengHei" panose="020B0604030504040204" pitchFamily="34" charset="-120"/>
              </a:rPr>
              <a:t>(</a:t>
            </a:r>
            <a:r>
              <a:rPr lang="zh-CN" altLang="en-US" sz="1000" b="1" dirty="0" smtClean="0">
                <a:solidFill>
                  <a:schemeClr val="accent6">
                    <a:lumMod val="75000"/>
                  </a:schemeClr>
                </a:solidFill>
                <a:latin typeface="Noto Sans" panose="020B0502040504020204"/>
                <a:ea typeface="Microsoft JhengHei" panose="020B0604030504040204" pitchFamily="34" charset="-120"/>
              </a:rPr>
              <a:t>内存使用率过高</a:t>
            </a:r>
            <a:r>
              <a:rPr lang="en-US" altLang="zh-CN" sz="1000" b="1" dirty="0" smtClean="0">
                <a:solidFill>
                  <a:schemeClr val="accent6">
                    <a:lumMod val="75000"/>
                  </a:schemeClr>
                </a:solidFill>
                <a:latin typeface="Noto Sans" panose="020B0502040504020204"/>
                <a:ea typeface="Microsoft JhengHei" panose="020B0604030504040204" pitchFamily="34" charset="-120"/>
              </a:rPr>
              <a:t>)</a:t>
            </a:r>
            <a:endParaRPr lang="zh-CN" altLang="en-US" sz="1000" b="1" dirty="0">
              <a:solidFill>
                <a:schemeClr val="accent6">
                  <a:lumMod val="75000"/>
                </a:schemeClr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10971" y="3873488"/>
            <a:ext cx="1125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绿色表示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正常</a:t>
            </a:r>
            <a:endParaRPr lang="en-US" altLang="zh-CN" sz="1000" b="1" dirty="0" smtClean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(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磁盘使用率正常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)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5030" y="4331880"/>
            <a:ext cx="1908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绿色表示正常</a:t>
            </a:r>
            <a:endParaRPr lang="en-US" altLang="zh-CN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en-US" altLang="zh-CN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(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Terminal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应用程序运行正常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)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46180" y="4331880"/>
            <a:ext cx="155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红色表示错误</a:t>
            </a:r>
            <a:endParaRPr lang="en-US" altLang="zh-CN" sz="1000" b="1" dirty="0">
              <a:solidFill>
                <a:srgbClr val="FF000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en-US" altLang="zh-CN" sz="1000" b="1" dirty="0" smtClean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(Firefox</a:t>
            </a:r>
            <a:r>
              <a:rPr lang="zh-CN" altLang="en-US" sz="1000" b="1" dirty="0" smtClean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应用异常退出</a:t>
            </a:r>
            <a:r>
              <a:rPr lang="en-US" altLang="zh-CN" sz="1000" b="1" dirty="0" smtClean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)</a:t>
            </a:r>
            <a:endParaRPr lang="zh-CN" altLang="en-US" sz="1000" b="1" dirty="0">
              <a:solidFill>
                <a:srgbClr val="FF000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75564" y="4722711"/>
            <a:ext cx="542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设备的详细信息，可以直接定位到错误和警告的原因，并可以直接远程操作设备，解决问题；</a:t>
            </a:r>
            <a:endParaRPr lang="en-US" altLang="zh-CN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警告和错误的阈值可以根据需要设定，需要监控哪些应用（普通应用和容器），也可以设定。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27784" y="3905259"/>
            <a:ext cx="1107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显示</a:t>
            </a:r>
            <a:r>
              <a:rPr lang="en-US" altLang="zh-CN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CPU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使用率最高的</a:t>
            </a:r>
            <a:r>
              <a:rPr lang="en-US" altLang="zh-CN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5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个应用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652120" y="3865567"/>
            <a:ext cx="1107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显示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内存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使用率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最高的</a:t>
            </a:r>
            <a:r>
              <a:rPr lang="en-US" altLang="zh-CN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5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个应用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272300" y="4331880"/>
            <a:ext cx="1107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告警阈值和监控程序设定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305092" y="4331880"/>
            <a:ext cx="153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远程桌面或</a:t>
            </a:r>
            <a:r>
              <a:rPr lang="en-US" altLang="zh-CN" sz="1000" b="1" dirty="0" err="1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ssh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连线设备</a:t>
            </a:r>
            <a:endParaRPr lang="en-US" altLang="zh-CN" sz="1000" b="1" dirty="0" smtClean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远程关机或重启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794051" y="397013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5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91208" y="3992378"/>
            <a:ext cx="252028" cy="252636"/>
          </a:xfrm>
          <a:prstGeom prst="ellipse">
            <a:avLst/>
          </a:prstGeom>
          <a:solidFill>
            <a:srgbClr val="FF00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832225" y="3970330"/>
            <a:ext cx="252028" cy="252636"/>
          </a:xfrm>
          <a:prstGeom prst="ellipse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080002" y="437134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8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70504" y="437134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6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410477" y="396995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020272" y="437134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9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444176" y="3940125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112448" y="4371342"/>
            <a:ext cx="252028" cy="252636"/>
          </a:xfrm>
          <a:prstGeom prst="ellipse">
            <a:avLst/>
          </a:prstGeom>
          <a:solidFill>
            <a:srgbClr val="FF00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7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9572" y="348383"/>
            <a:ext cx="7757487" cy="3555515"/>
            <a:chOff x="719572" y="348383"/>
            <a:chExt cx="7757487" cy="35555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572" y="348383"/>
              <a:ext cx="7757487" cy="35555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174705" y="627534"/>
              <a:ext cx="417075" cy="5091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851920" y="627534"/>
              <a:ext cx="432048" cy="504056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184068" y="627534"/>
              <a:ext cx="468052" cy="50405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447764" y="1023578"/>
              <a:ext cx="252028" cy="2526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75956" y="987574"/>
              <a:ext cx="252028" cy="252636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544108" y="987574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5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943708" y="3527830"/>
              <a:ext cx="5120188" cy="1804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943708" y="3359410"/>
              <a:ext cx="5120188" cy="1484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6876256" y="3582947"/>
              <a:ext cx="252028" cy="2526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7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858741" y="3138856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344308" y="586796"/>
              <a:ext cx="828092" cy="76081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344308" y="1466339"/>
              <a:ext cx="828092" cy="745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085039" y="2089743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9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915816" y="627534"/>
              <a:ext cx="220351" cy="2160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315645" y="627534"/>
              <a:ext cx="220351" cy="2160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974840" y="799087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434223" y="769849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4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8085039" y="1162014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8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51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583"/>
            <a:ext cx="9122954" cy="610201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应用程序部署更新页面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65486" y="4191930"/>
            <a:ext cx="1107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远程安装应用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40761" y="4191930"/>
            <a:ext cx="1107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远程卸载应用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44617" y="4191930"/>
            <a:ext cx="1107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远程更新应用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96345" y="4191930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选择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要部署更新的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设备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76165" y="4191930"/>
            <a:ext cx="1343400" cy="41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可以设备组为单位进行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批量更新部署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72909" y="4191930"/>
            <a:ext cx="137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应用程序标签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，如显示支持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的平台架构等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630271" y="4599449"/>
            <a:ext cx="622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可对远程设备进行应用部署，更新，卸载等，支持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windows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，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Linux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，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Android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系统中各种应用安装包，如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Android APK, Linux deb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包，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.tar.gz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包，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windows exe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安装包，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zip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压缩包等，还支持容器的部署更新。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24137" y="419193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080321" y="419193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412469" y="419193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600601" y="419193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96745" y="419193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5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192889" y="419193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6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56185" y="626926"/>
            <a:ext cx="7438021" cy="3565004"/>
            <a:chOff x="863588" y="627534"/>
            <a:chExt cx="7438021" cy="35650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588" y="627534"/>
              <a:ext cx="7438021" cy="3405219"/>
            </a:xfrm>
            <a:prstGeom prst="rect">
              <a:avLst/>
            </a:prstGeom>
          </p:spPr>
        </p:pic>
        <p:sp>
          <p:nvSpPr>
            <p:cNvPr id="24" name="椭圆 23"/>
            <p:cNvSpPr/>
            <p:nvPr/>
          </p:nvSpPr>
          <p:spPr>
            <a:xfrm>
              <a:off x="7128034" y="2499742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804249" y="2355726"/>
              <a:ext cx="396044" cy="21852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804249" y="3399842"/>
              <a:ext cx="396044" cy="21852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6804249" y="3651870"/>
              <a:ext cx="396044" cy="21852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7095423" y="3306603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4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101693" y="3759882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5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955180" y="1167594"/>
              <a:ext cx="331757" cy="4263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39752" y="1167594"/>
              <a:ext cx="2125960" cy="39210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048164" y="2110348"/>
              <a:ext cx="684076" cy="19663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355976" y="1491630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051720" y="1491630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552220" y="3939902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81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-16943" y="1095586"/>
            <a:ext cx="9144000" cy="312024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1034794" y="1915004"/>
            <a:ext cx="596562" cy="3969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196397" y="1634969"/>
            <a:ext cx="946299" cy="9569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1" name="直接连接符 250"/>
          <p:cNvCxnSpPr/>
          <p:nvPr/>
        </p:nvCxnSpPr>
        <p:spPr>
          <a:xfrm>
            <a:off x="2336086" y="2021321"/>
            <a:ext cx="568677" cy="184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组合 247"/>
          <p:cNvGrpSpPr/>
          <p:nvPr/>
        </p:nvGrpSpPr>
        <p:grpSpPr>
          <a:xfrm>
            <a:off x="6306200" y="1992264"/>
            <a:ext cx="1980845" cy="242382"/>
            <a:chOff x="3059771" y="1419024"/>
            <a:chExt cx="1980845" cy="242382"/>
          </a:xfrm>
        </p:grpSpPr>
        <p:cxnSp>
          <p:nvCxnSpPr>
            <p:cNvPr id="249" name="直接连接符 248"/>
            <p:cNvCxnSpPr/>
            <p:nvPr/>
          </p:nvCxnSpPr>
          <p:spPr>
            <a:xfrm>
              <a:off x="4513511" y="1419025"/>
              <a:ext cx="527105" cy="2423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/>
            <p:nvPr/>
          </p:nvCxnSpPr>
          <p:spPr>
            <a:xfrm flipV="1">
              <a:off x="3059771" y="1419024"/>
              <a:ext cx="642064" cy="1842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652313" y="1939787"/>
            <a:ext cx="1980845" cy="347337"/>
            <a:chOff x="3059771" y="1314069"/>
            <a:chExt cx="1980845" cy="347337"/>
          </a:xfrm>
        </p:grpSpPr>
        <p:cxnSp>
          <p:nvCxnSpPr>
            <p:cNvPr id="244" name="直接连接符 243"/>
            <p:cNvCxnSpPr/>
            <p:nvPr/>
          </p:nvCxnSpPr>
          <p:spPr>
            <a:xfrm>
              <a:off x="4513511" y="1419025"/>
              <a:ext cx="527105" cy="2423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 flipV="1">
              <a:off x="3059771" y="1314069"/>
              <a:ext cx="638266" cy="2892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1" y="475738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如何有效管理成百上千，部署分散的边缘设备？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31" name="TextBox 43">
            <a:extLst>
              <a:ext uri="{FF2B5EF4-FFF2-40B4-BE49-F238E27FC236}">
                <a16:creationId xmlns:a16="http://schemas.microsoft.com/office/drawing/2014/main" id="{2E1A4DD6-4E6D-434A-8800-4BC8AA8389B5}"/>
              </a:ext>
            </a:extLst>
          </p:cNvPr>
          <p:cNvSpPr txBox="1"/>
          <p:nvPr/>
        </p:nvSpPr>
        <p:spPr bwMode="auto">
          <a:xfrm>
            <a:off x="1375275" y="2962220"/>
            <a:ext cx="12673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如何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7x24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小时实时监控系统的运行状况？</a:t>
            </a:r>
            <a:endParaRPr kumimoji="1" lang="zh-TW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AutoShape 2" descr="See the source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AutoShape 4" descr="See the source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TextBox 47">
            <a:extLst>
              <a:ext uri="{FF2B5EF4-FFF2-40B4-BE49-F238E27FC236}">
                <a16:creationId xmlns:a16="http://schemas.microsoft.com/office/drawing/2014/main" id="{74AF4416-7A4C-46DF-B811-FFC35FAC83B0}"/>
              </a:ext>
            </a:extLst>
          </p:cNvPr>
          <p:cNvSpPr txBox="1"/>
          <p:nvPr/>
        </p:nvSpPr>
        <p:spPr bwMode="auto">
          <a:xfrm>
            <a:off x="7834916" y="2963215"/>
            <a:ext cx="1345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当出现异常故障时，如何快速进行远程排查和问题解决？</a:t>
            </a:r>
            <a:endParaRPr kumimoji="1" lang="zh-TW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69519" y="1627226"/>
            <a:ext cx="937099" cy="972458"/>
            <a:chOff x="8039165" y="1239656"/>
            <a:chExt cx="937099" cy="972458"/>
          </a:xfrm>
        </p:grpSpPr>
        <p:sp>
          <p:nvSpPr>
            <p:cNvPr id="232" name="椭圆 11">
              <a:extLst>
                <a:ext uri="{FF2B5EF4-FFF2-40B4-BE49-F238E27FC236}">
                  <a16:creationId xmlns:a16="http://schemas.microsoft.com/office/drawing/2014/main" id="{10AC39D9-789F-4E31-B09A-B071EDA4F59B}"/>
                </a:ext>
              </a:extLst>
            </p:cNvPr>
            <p:cNvSpPr/>
            <p:nvPr/>
          </p:nvSpPr>
          <p:spPr bwMode="auto">
            <a:xfrm>
              <a:off x="8039165" y="1239656"/>
              <a:ext cx="937099" cy="972458"/>
            </a:xfrm>
            <a:prstGeom prst="ellipse">
              <a:avLst/>
            </a:prstGeom>
            <a:solidFill>
              <a:srgbClr val="3795A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defTabSz="912813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1pPr>
              <a:lvl2pPr defTabSz="912813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2pPr>
              <a:lvl3pPr defTabSz="912813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3pPr>
              <a:lvl4pPr defTabSz="912813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4pPr>
              <a:lvl5pPr defTabSz="912813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5pPr>
              <a:lvl6pPr marL="22844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6pPr>
              <a:lvl7pPr marL="27416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7pPr>
              <a:lvl8pPr marL="31988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8pPr>
              <a:lvl9pPr marL="36560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ctr" defTabSz="6846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pic>
          <p:nvPicPr>
            <p:cNvPr id="237" name="Picture 12" descr="See the source image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866" y="1468669"/>
              <a:ext cx="529127" cy="52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3176394" y="4343093"/>
            <a:ext cx="3450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</a:t>
            </a:r>
            <a:r>
              <a:rPr kumimoji="1" lang="zh-CN" altLang="en-US" sz="2400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全部轻松搞定</a:t>
            </a:r>
            <a:endParaRPr kumimoji="1" lang="en-US" altLang="zh-CN" sz="2400" dirty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A4DD6-4E6D-434A-8800-4BC8AA8389B5}"/>
              </a:ext>
            </a:extLst>
          </p:cNvPr>
          <p:cNvSpPr txBox="1"/>
          <p:nvPr/>
        </p:nvSpPr>
        <p:spPr bwMode="auto">
          <a:xfrm>
            <a:off x="2702138" y="2953130"/>
            <a:ext cx="1284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如何远程调整软件系统和应用的各种设定？</a:t>
            </a:r>
            <a:endParaRPr kumimoji="1" lang="zh-TW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48031" y="2972794"/>
            <a:ext cx="1340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如何实现边缘</a:t>
            </a:r>
            <a:r>
              <a:rPr kumimoji="1"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设备工业数据的监控和数据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上云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?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id="{8A2FAAE6-5E5B-4D49-BBA6-28F3CE45C9E4}"/>
              </a:ext>
            </a:extLst>
          </p:cNvPr>
          <p:cNvSpPr txBox="1"/>
          <p:nvPr/>
        </p:nvSpPr>
        <p:spPr bwMode="auto">
          <a:xfrm>
            <a:off x="5417390" y="2980139"/>
            <a:ext cx="129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algn="ctr" defTabSz="9133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40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zh-CN" altLang="en-US" dirty="0"/>
              <a:t>如何进行应用的远程高效部署，更新？</a:t>
            </a:r>
            <a:endParaRPr lang="zh-TW" altLang="en-US" dirty="0"/>
          </a:p>
        </p:txBody>
      </p:sp>
      <p:sp>
        <p:nvSpPr>
          <p:cNvPr id="22" name="TextBox 49">
            <a:extLst>
              <a:ext uri="{FF2B5EF4-FFF2-40B4-BE49-F238E27FC236}">
                <a16:creationId xmlns:a16="http://schemas.microsoft.com/office/drawing/2014/main" id="{5B49FBB9-9EAB-4C9C-B204-7CD632E9EC9D}"/>
              </a:ext>
            </a:extLst>
          </p:cNvPr>
          <p:cNvSpPr txBox="1"/>
          <p:nvPr/>
        </p:nvSpPr>
        <p:spPr bwMode="auto">
          <a:xfrm>
            <a:off x="6717208" y="2956051"/>
            <a:ext cx="11177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defTabSz="1217752">
              <a:defRPr sz="1600" b="1">
                <a:solidFill>
                  <a:srgbClr val="6E186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3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如何确保边缘设备软件系统的安全？</a:t>
            </a:r>
            <a:endParaRPr kumimoji="1" lang="zh-TW" altLang="en-US" sz="1400" b="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52" name="等腰三角形 251"/>
          <p:cNvSpPr/>
          <p:nvPr/>
        </p:nvSpPr>
        <p:spPr>
          <a:xfrm>
            <a:off x="4501794" y="3867894"/>
            <a:ext cx="360040" cy="32403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42"/>
            <a:endParaRPr lang="zh-CN" altLang="en-US">
              <a:solidFill>
                <a:prstClr val="white"/>
              </a:solidFill>
              <a:latin typeface="MingLiU-ExtB" panose="02020500000000000000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513" y="51490"/>
            <a:ext cx="9143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传统边缘设备管理的痛点</a:t>
            </a:r>
          </a:p>
        </p:txBody>
      </p:sp>
      <p:pic>
        <p:nvPicPr>
          <p:cNvPr id="46" name="圖形 9">
            <a:extLst>
              <a:ext uri="{FF2B5EF4-FFF2-40B4-BE49-F238E27FC236}">
                <a16:creationId xmlns:a16="http://schemas.microsoft.com/office/drawing/2014/main" id="{1199CF76-2F28-4A41-BE75-0DF12332A5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06293" y="2088284"/>
            <a:ext cx="353496" cy="324631"/>
          </a:xfrm>
          <a:prstGeom prst="rect">
            <a:avLst/>
          </a:prstGeom>
        </p:spPr>
      </p:pic>
      <p:pic>
        <p:nvPicPr>
          <p:cNvPr id="47" name="圖形 5">
            <a:extLst>
              <a:ext uri="{FF2B5EF4-FFF2-40B4-BE49-F238E27FC236}">
                <a16:creationId xmlns:a16="http://schemas.microsoft.com/office/drawing/2014/main" id="{F295EE9F-B262-4A3B-85D2-A1584F2E645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358193" y="2120802"/>
            <a:ext cx="274167" cy="259597"/>
          </a:xfrm>
          <a:prstGeom prst="rect">
            <a:avLst/>
          </a:prstGeom>
        </p:spPr>
      </p:pic>
      <p:sp>
        <p:nvSpPr>
          <p:cNvPr id="53" name="TextBox 43">
            <a:extLst>
              <a:ext uri="{FF2B5EF4-FFF2-40B4-BE49-F238E27FC236}">
                <a16:creationId xmlns:a16="http://schemas.microsoft.com/office/drawing/2014/main" id="{2E1A4DD6-4E6D-434A-8800-4BC8AA8389B5}"/>
              </a:ext>
            </a:extLst>
          </p:cNvPr>
          <p:cNvSpPr txBox="1"/>
          <p:nvPr/>
        </p:nvSpPr>
        <p:spPr bwMode="auto">
          <a:xfrm>
            <a:off x="97204" y="2946373"/>
            <a:ext cx="13358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一套软件如何管理多种不同的操作系统？</a:t>
            </a:r>
            <a:endParaRPr kumimoji="1" lang="zh-TW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45" name="Picture 8" descr="See the source image"/>
          <p:cNvPicPr>
            <a:picLocks noChangeAspect="1" noChangeArrowheads="1"/>
          </p:cNvPicPr>
          <p:nvPr/>
        </p:nvPicPr>
        <p:blipFill>
          <a:blip r:embed="rId4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58" y="1519196"/>
            <a:ext cx="1188518" cy="118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See the source image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86" y="1602559"/>
            <a:ext cx="1021793" cy="102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See the source image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12" y="1633923"/>
            <a:ext cx="959065" cy="95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椭圆 11">
            <a:extLst>
              <a:ext uri="{FF2B5EF4-FFF2-40B4-BE49-F238E27FC236}">
                <a16:creationId xmlns:a16="http://schemas.microsoft.com/office/drawing/2014/main" id="{10AC39D9-789F-4E31-B09A-B071EDA4F59B}"/>
              </a:ext>
            </a:extLst>
          </p:cNvPr>
          <p:cNvSpPr/>
          <p:nvPr/>
        </p:nvSpPr>
        <p:spPr bwMode="auto">
          <a:xfrm>
            <a:off x="5556407" y="1627226"/>
            <a:ext cx="937099" cy="97245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4610"/>
            <a:endParaRPr lang="zh-CN" altLang="en-US" sz="1700">
              <a:solidFill>
                <a:srgbClr val="FFFFFF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16" name="AutoShape 6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See the source image"/>
          <p:cNvPicPr>
            <a:picLocks noChangeAspect="1" noChangeArrowheads="1"/>
          </p:cNvPicPr>
          <p:nvPr/>
        </p:nvPicPr>
        <p:blipFill>
          <a:blip r:embed="rId4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66" y="1927572"/>
            <a:ext cx="826149" cy="3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椭圆 17"/>
          <p:cNvSpPr/>
          <p:nvPr/>
        </p:nvSpPr>
        <p:spPr>
          <a:xfrm>
            <a:off x="4252458" y="1635251"/>
            <a:ext cx="964150" cy="95640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 descr="See the source image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86" y="1672812"/>
            <a:ext cx="881287" cy="8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圖形 11">
            <a:extLst>
              <a:ext uri="{FF2B5EF4-FFF2-40B4-BE49-F238E27FC236}">
                <a16:creationId xmlns:a16="http://schemas.microsoft.com/office/drawing/2014/main" id="{95D83C02-9463-47BC-BDBC-CAEEE5750D9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1577" y="1793992"/>
            <a:ext cx="241664" cy="2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6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577910"/>
            <a:ext cx="8266311" cy="378872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5468"/>
            <a:ext cx="9140561" cy="571693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边缘设备远程桌面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5712" y="4479962"/>
            <a:ext cx="7164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基于浏览器的远程桌面，直接通过浏览器连接，无需安装任何客户端软件，同时支持内网穿透，即使设备和服务器不在同一网络，照样可以穿透访问，可以通过远程桌面对系统进行任何操作，就像在本机操作一样，支持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Window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，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Linux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和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Android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。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369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582949"/>
            <a:ext cx="8532948" cy="390649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13315" y="0"/>
            <a:ext cx="9144000" cy="582949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边缘设备远程控制台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51720" y="4587974"/>
            <a:ext cx="4860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基于浏览器的远程控制台，对于没有图形系统的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Linux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系统，可以直接在浏览器上通过</a:t>
            </a:r>
            <a:r>
              <a:rPr lang="en-US" altLang="zh-CN" sz="1000" b="1" dirty="0" err="1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ssh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连接到远程设备，无需安装任何 </a:t>
            </a:r>
            <a:r>
              <a:rPr lang="en-US" altLang="zh-CN" sz="1000" b="1" dirty="0" err="1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ssh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客户端，远程控制台也支持内网穿透。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640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7474"/>
            <a:ext cx="8229600" cy="504056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边缘设备</a:t>
            </a:r>
            <a:r>
              <a:rPr kumimoji="1"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远程屏幕监视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7" y="591530"/>
            <a:ext cx="8807489" cy="42844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95836" y="4675951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秒级实时更新，只是查看，无法操作</a:t>
            </a:r>
            <a:endParaRPr lang="en-US" altLang="zh-CN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远程操作请通过远程桌面功能</a:t>
            </a:r>
          </a:p>
        </p:txBody>
      </p:sp>
    </p:spTree>
    <p:extLst>
      <p:ext uri="{BB962C8B-B14F-4D97-AF65-F5344CB8AC3E}">
        <p14:creationId xmlns:p14="http://schemas.microsoft.com/office/powerpoint/2010/main" val="367945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1318" y="-144810"/>
            <a:ext cx="8229600" cy="755650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边缘设备远程控制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140" y="2246923"/>
            <a:ext cx="6305473" cy="28965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8" y="519522"/>
            <a:ext cx="5586600" cy="25562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79031" y="916879"/>
            <a:ext cx="828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远程重启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79031" y="1332455"/>
            <a:ext cx="828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远程关机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5035" y="1707046"/>
            <a:ext cx="972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远程消息推送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45839" y="916879"/>
            <a:ext cx="972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远程音量调节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45839" y="1332455"/>
            <a:ext cx="972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远程亮度调节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31159" y="1707046"/>
            <a:ext cx="972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远程锁屏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9749" y="3504128"/>
            <a:ext cx="2021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计划性重启：</a:t>
            </a:r>
            <a:endParaRPr lang="en-US" altLang="zh-CN" sz="1000" b="1" dirty="0" smtClean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选择未来某个时间重启，或者未来某个时间开始，每隔固定时间重启，如一天，一周，一月等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0862" y="4295876"/>
            <a:ext cx="190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计划性关机：</a:t>
            </a:r>
            <a:endParaRPr lang="en-US" altLang="zh-CN" sz="1000" b="1" dirty="0" smtClean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选择未来某个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时间关机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142525" y="199428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228184" y="132924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228184" y="170704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457136" y="913671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457136" y="132924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5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457136" y="170704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6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3801" y="356305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7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86381" y="1555517"/>
            <a:ext cx="536943" cy="6914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935594" y="1540766"/>
            <a:ext cx="536943" cy="6914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79530" y="1539851"/>
            <a:ext cx="536943" cy="6914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86380" y="2293430"/>
            <a:ext cx="536943" cy="6914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33560" y="2283718"/>
            <a:ext cx="536943" cy="6914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175956" y="2283718"/>
            <a:ext cx="536943" cy="6914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228184" y="913671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383868" y="1995078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608004" y="1995078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123728" y="2859174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383868" y="282317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608004" y="282317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919074" y="3367540"/>
            <a:ext cx="1697042" cy="1223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27286" y="3363838"/>
            <a:ext cx="1176316" cy="1223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47721" y="4379213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8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513121" y="445838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860563" y="442852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927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88" y="2103698"/>
            <a:ext cx="5937612" cy="272140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55841"/>
            <a:ext cx="9144000" cy="524951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监控告警阈值设定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6236" y="834413"/>
            <a:ext cx="2340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设定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CPU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，内存，磁盘，电池的报警和错误的阈值，设定以后，当设备上监控的数据达到告警阈值后，设备端就会自动上报告警消息，告警信息就会更新到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dashboard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页面，并通知到手机端应用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544" y="3975906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还可以选择需要监控的应用软件（包括</a:t>
            </a:r>
            <a:r>
              <a:rPr lang="en-US" altLang="zh-CN" sz="1000" b="1" dirty="0" err="1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docker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容器）进行监控，当被监控的应用异常退出时，设备就会上报软件异常的告警事件。</a:t>
            </a:r>
          </a:p>
        </p:txBody>
      </p:sp>
      <p:sp>
        <p:nvSpPr>
          <p:cNvPr id="8" name="矩形 7"/>
          <p:cNvSpPr/>
          <p:nvPr/>
        </p:nvSpPr>
        <p:spPr>
          <a:xfrm>
            <a:off x="4150702" y="2931790"/>
            <a:ext cx="4777782" cy="18362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0" y="663539"/>
            <a:ext cx="6205781" cy="28443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3519" y="1599642"/>
            <a:ext cx="5040560" cy="18362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049180" y="3199871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87020" y="842685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784214" y="460102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3310" y="4040161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9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3" y="473104"/>
            <a:ext cx="6192688" cy="2841541"/>
          </a:xfrm>
          <a:prstGeom prst="rect">
            <a:avLst/>
          </a:prstGeom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316541" y="-128550"/>
            <a:ext cx="8229600" cy="755650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</a:t>
            </a:r>
            <a:r>
              <a:rPr kumimoji="1"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docker</a:t>
            </a:r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容器监控管理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55566" y="793616"/>
            <a:ext cx="1872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对边缘设备上的容器进行远程控制，包括启动，停止，重启，暂停等各种操作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1580" y="4119922"/>
            <a:ext cx="264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对容器运行的内部状态进行监控，包括容器的</a:t>
            </a:r>
            <a:r>
              <a:rPr lang="en-US" altLang="zh-CN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CPU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，内存，网络的使用状况</a:t>
            </a:r>
          </a:p>
        </p:txBody>
      </p:sp>
      <p:sp>
        <p:nvSpPr>
          <p:cNvPr id="14" name="矩形 13"/>
          <p:cNvSpPr/>
          <p:nvPr/>
        </p:nvSpPr>
        <p:spPr>
          <a:xfrm>
            <a:off x="4571212" y="4822747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0D79C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容器内部程序的运行状态等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5161694" y="4520033"/>
            <a:ext cx="94382" cy="302714"/>
          </a:xfrm>
          <a:prstGeom prst="straightConnector1">
            <a:avLst/>
          </a:prstGeom>
          <a:ln w="28575">
            <a:solidFill>
              <a:schemeClr val="accent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782002" y="1635646"/>
            <a:ext cx="1845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容器的各种状态运行，包括当前运行状态，开始运行时间，</a:t>
            </a:r>
            <a:r>
              <a:rPr lang="en-US" altLang="zh-CN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log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日志等</a:t>
            </a:r>
          </a:p>
        </p:txBody>
      </p:sp>
      <p:sp>
        <p:nvSpPr>
          <p:cNvPr id="13" name="椭圆 12"/>
          <p:cNvSpPr/>
          <p:nvPr/>
        </p:nvSpPr>
        <p:spPr>
          <a:xfrm>
            <a:off x="6547919" y="864063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9552" y="4144964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885130" y="2451934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5019" y="1281409"/>
            <a:ext cx="2110818" cy="2393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87824" y="138301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6722" y="1756055"/>
            <a:ext cx="5195458" cy="1535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51770"/>
            <a:ext cx="5038528" cy="2317198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566133" y="168030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20432" y="3098254"/>
            <a:ext cx="3483916" cy="13817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578334" y="439760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50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7" y="388921"/>
            <a:ext cx="5796643" cy="2658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007479"/>
            <a:ext cx="6622704" cy="3038856"/>
          </a:xfrm>
          <a:prstGeom prst="rect">
            <a:avLst/>
          </a:prstGeom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316541" y="-164120"/>
            <a:ext cx="8229600" cy="75565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应用工单部署</a:t>
            </a:r>
            <a:endParaRPr kumimoji="1" lang="zh-CN" altLang="en-US" sz="2400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553" y="4267132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选择设备进行部署，同时部署多个应用到设备。工单部署也支持批量部署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83765" y="991179"/>
            <a:ext cx="1836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创建新工单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9553" y="3446936"/>
            <a:ext cx="165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配置工单，一个工单中，需要部署哪些应用程序。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62672" y="339857"/>
            <a:ext cx="2777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工单部署就是可以在一个任务中一次部署多个应用程序，工单创建后可以保存起来，在需要部署到时候，反复使用。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231737" y="984764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7525" y="4304014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5527" y="352690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2823" y="811458"/>
            <a:ext cx="1034901" cy="6062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907705" y="1274998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88024" y="1168334"/>
            <a:ext cx="595052" cy="2497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57062" y="131991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231737" y="1428389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94334" y="1417713"/>
            <a:ext cx="183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对已创建的工单可以进行编辑，修改和删除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41135" y="3217516"/>
            <a:ext cx="3463113" cy="10864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678234" y="417769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60629" y="4388524"/>
            <a:ext cx="368564" cy="2787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959932" y="4527883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25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52" y="2238121"/>
            <a:ext cx="6010636" cy="2754875"/>
          </a:xfrm>
          <a:prstGeom prst="rect">
            <a:avLst/>
          </a:prstGeom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316541" y="-128550"/>
            <a:ext cx="8229600" cy="755650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远程应用控制和应用白名单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6165" y="3486827"/>
            <a:ext cx="198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远程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操作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应用，如打开应用程序，关闭应用程序，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启用应用程序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禁用应用程序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，或者将某个应用设置成</a:t>
            </a:r>
            <a:r>
              <a:rPr lang="en-US" altLang="zh-CN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Kiosk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38" y="555526"/>
            <a:ext cx="6141847" cy="28118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440" y="4265347"/>
            <a:ext cx="250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Kiosk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模式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CN" sz="1000" b="1" dirty="0" smtClean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就是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将一个应用设置成开机自动全屏启动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30420" y="530258"/>
            <a:ext cx="1718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白名单功能可以增强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安全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如果启用了白名单，对于后安装的程序，只有添加到白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名单的应用，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才能运行</a:t>
            </a:r>
          </a:p>
        </p:txBody>
      </p:sp>
      <p:sp>
        <p:nvSpPr>
          <p:cNvPr id="16" name="椭圆 15"/>
          <p:cNvSpPr/>
          <p:nvPr/>
        </p:nvSpPr>
        <p:spPr>
          <a:xfrm>
            <a:off x="6856877" y="154689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810350" y="616899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9532" y="3579254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64425" y="3475907"/>
            <a:ext cx="743879" cy="8838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73408" y="1806331"/>
            <a:ext cx="3659594" cy="8838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562491" y="2535138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87328" y="1568128"/>
            <a:ext cx="732285" cy="3331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182562" y="1743050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037" y="4649197"/>
            <a:ext cx="2591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目前这两个功能只支持</a:t>
            </a:r>
            <a:r>
              <a:rPr lang="en-US" altLang="zh-CN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Android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设备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062378" y="1517441"/>
            <a:ext cx="226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禁止白名单功能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280435" y="4167223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78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576064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工业</a:t>
            </a:r>
            <a:r>
              <a:rPr kumimoji="1"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Android</a:t>
            </a:r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安全配置管理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4" y="519522"/>
            <a:ext cx="8584971" cy="4140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99792" y="4767994"/>
            <a:ext cx="460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远程配置各种安全策略，立刻生效，设备端无法更改，可单台或批量进行</a:t>
            </a:r>
          </a:p>
        </p:txBody>
      </p:sp>
    </p:spTree>
    <p:extLst>
      <p:ext uri="{BB962C8B-B14F-4D97-AF65-F5344CB8AC3E}">
        <p14:creationId xmlns:p14="http://schemas.microsoft.com/office/powerpoint/2010/main" val="393223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97" y="574666"/>
            <a:ext cx="7963871" cy="364596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9865" y="-96600"/>
            <a:ext cx="8229600" cy="755650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应用程序管理后台仓库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27884" y="4263938"/>
            <a:ext cx="1543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点击添加，上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传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应用程序安装包到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软件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仓库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6839" y="4263938"/>
            <a:ext cx="1763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软件仓库可以设置上级的级联仓库，上级仓库的软件，可以同步到本地的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仓库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9572" y="4263938"/>
            <a:ext cx="2628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不同类型的应用，需要上传到对应的软件仓库中，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AppHub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支持各种软件的部署更新，需要远程部署的软件，必须要先上传到服务器软件仓库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318157" y="429994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67544" y="429994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2295" y="883905"/>
            <a:ext cx="1067377" cy="19758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408204" y="574665"/>
            <a:ext cx="756084" cy="5569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493658" y="2733464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79095" y="3872307"/>
            <a:ext cx="468669" cy="283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776356" y="3543858"/>
            <a:ext cx="468669" cy="283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075931" y="368566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321750" y="3997425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038274" y="1005273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761975" y="429994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130362" y="429994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44361" y="4263938"/>
            <a:ext cx="12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删除已上传仓库中的软件包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47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-2" y="675659"/>
            <a:ext cx="9143999" cy="351552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kern="0">
              <a:solidFill>
                <a:prstClr val="white"/>
              </a:solidFill>
              <a:latin typeface="Calibri" panose="020F0502020204030204"/>
              <a:ea typeface="Microsoft JhengHei" panose="020B0604030504040204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" y="141707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2">
              <a:defRPr/>
            </a:pPr>
            <a:r>
              <a:rPr lang="en-US" altLang="zh-CN" sz="2400" b="1" dirty="0" smtClean="0">
                <a:solidFill>
                  <a:srgbClr val="02B1E8"/>
                </a:solidFill>
                <a:latin typeface="Arial" panose="020B0604020202020204" pitchFamily="34" charset="0"/>
                <a:ea typeface="Noto Sans" panose="020B0502040504020204" pitchFamily="34" charset="0"/>
              </a:rPr>
              <a:t>AppHub</a:t>
            </a:r>
            <a:r>
              <a:rPr lang="en-US" altLang="zh-CN" sz="2400" dirty="0" smtClean="0">
                <a:solidFill>
                  <a:srgbClr val="02B1E8"/>
                </a:solidFill>
                <a:latin typeface="Arial" panose="020B0604020202020204" pitchFamily="34" charset="0"/>
                <a:ea typeface="Noto Sans" panose="020B0502040504020204" pitchFamily="34" charset="0"/>
              </a:rPr>
              <a:t> </a:t>
            </a:r>
            <a:r>
              <a:rPr kumimoji="1" lang="zh-CN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核心优势</a:t>
            </a:r>
          </a:p>
        </p:txBody>
      </p:sp>
      <p:sp>
        <p:nvSpPr>
          <p:cNvPr id="6" name="文字方塊 2"/>
          <p:cNvSpPr txBox="1"/>
          <p:nvPr/>
        </p:nvSpPr>
        <p:spPr>
          <a:xfrm>
            <a:off x="5328084" y="2431611"/>
            <a:ext cx="2376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defTabSz="913742">
              <a:lnSpc>
                <a:spcPct val="150000"/>
              </a:lnSpc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多样化</a:t>
            </a:r>
            <a:r>
              <a:rPr kumimoji="1"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设备灵活接入</a:t>
            </a:r>
            <a:endParaRPr kumimoji="1"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algn="l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</a:t>
            </a:r>
            <a:r>
              <a:rPr kumimoji="1" lang="en-US" altLang="zh-CN" sz="1050" b="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windows/Linux/Android</a:t>
            </a:r>
          </a:p>
          <a:p>
            <a:pPr marL="171446" indent="-171446" algn="l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b="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</a:t>
            </a:r>
            <a:r>
              <a:rPr kumimoji="1" lang="en-US" altLang="zh-CN" sz="1050" b="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ARM/X86</a:t>
            </a:r>
            <a:r>
              <a:rPr kumimoji="1" lang="zh-CN" altLang="en-US" sz="1050" b="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各种平台架构 </a:t>
            </a:r>
            <a:endParaRPr kumimoji="1" lang="en-US" altLang="zh-CN" sz="1050" b="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algn="l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无代码接入工业子设备数据</a:t>
            </a:r>
            <a:endParaRPr kumimoji="1" lang="en-US" altLang="zh-CN" sz="1050" b="0" dirty="0" smtClean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algn="l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支持插件机制扩展接入能力</a:t>
            </a:r>
            <a:endParaRPr kumimoji="1" lang="en-US" altLang="zh-CN" sz="1050" b="0" dirty="0" smtClean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圖形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3280" y="1688862"/>
            <a:ext cx="669074" cy="669074"/>
          </a:xfrm>
          <a:prstGeom prst="rect">
            <a:avLst/>
          </a:prstGeom>
        </p:spPr>
      </p:pic>
      <p:sp>
        <p:nvSpPr>
          <p:cNvPr id="8" name="文字方塊 3"/>
          <p:cNvSpPr txBox="1"/>
          <p:nvPr/>
        </p:nvSpPr>
        <p:spPr>
          <a:xfrm>
            <a:off x="1612080" y="2490501"/>
            <a:ext cx="188074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2">
              <a:defRPr/>
            </a:pPr>
            <a:r>
              <a:rPr kumimoji="1" lang="zh-CN" alt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远程配置控制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系统安全策略和配置管理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支持自定义联动控制</a:t>
            </a:r>
            <a:endParaRPr kumimoji="1" lang="en-US" altLang="zh-CN" sz="1050" dirty="0" smtClean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</a:t>
            </a: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桌面和控制台访问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支持内网穿透访问设备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圖形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4818" y="1593821"/>
            <a:ext cx="787203" cy="787203"/>
          </a:xfrm>
          <a:prstGeom prst="rect">
            <a:avLst/>
          </a:prstGeom>
        </p:spPr>
      </p:pic>
      <p:pic>
        <p:nvPicPr>
          <p:cNvPr id="11" name="圖形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16417" y="1644793"/>
            <a:ext cx="757211" cy="757211"/>
          </a:xfrm>
          <a:prstGeom prst="rect">
            <a:avLst/>
          </a:prstGeom>
        </p:spPr>
      </p:pic>
      <p:sp>
        <p:nvSpPr>
          <p:cNvPr id="12" name="文字方塊 2"/>
          <p:cNvSpPr txBox="1"/>
          <p:nvPr/>
        </p:nvSpPr>
        <p:spPr>
          <a:xfrm>
            <a:off x="3401357" y="2498043"/>
            <a:ext cx="20522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2">
              <a:defRPr/>
            </a:pPr>
            <a:r>
              <a:rPr kumimoji="1" lang="zh-CN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实时监控告警</a:t>
            </a:r>
            <a:endParaRPr kumimoji="1" lang="zh-CN" altLang="zh-CN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内置实时软硬件状态监控</a:t>
            </a:r>
            <a:endParaRPr kumimoji="1" lang="en-US" altLang="zh-CN" sz="1050" dirty="0" smtClean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支持自定义数据监控</a:t>
            </a:r>
            <a:endParaRPr kumimoji="1" lang="en-US" altLang="zh-CN" sz="1050" dirty="0" smtClean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支持自定义事件和告警</a:t>
            </a:r>
            <a:endParaRPr kumimoji="1" lang="en-US" altLang="zh-CN" sz="1050" dirty="0" smtClean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实时多渠道异常告警通知</a:t>
            </a:r>
            <a:endParaRPr kumimoji="1" lang="en-US" altLang="zh-CN" sz="1050" dirty="0" smtClean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5" name="圖形 146" descr="夾紙板 (部分打勾)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963" y="1503171"/>
            <a:ext cx="877853" cy="87785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85803" y="907217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742">
              <a:defRPr/>
            </a:pPr>
            <a:r>
              <a:rPr kumimoji="1" lang="zh-CN" altLang="en-US" b="1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解决痛点</a:t>
            </a:r>
            <a:r>
              <a:rPr kumimoji="1"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kumimoji="1"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降本增效</a:t>
            </a:r>
            <a:r>
              <a:rPr kumimoji="1"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endParaRPr kumimoji="1" lang="zh-CN" altLang="en-US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4391981" y="3867152"/>
            <a:ext cx="360040" cy="32403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42">
              <a:defRPr/>
            </a:pPr>
            <a:endParaRPr lang="zh-CN" altLang="en-US">
              <a:solidFill>
                <a:prstClr val="white"/>
              </a:solidFill>
              <a:latin typeface="MingLiU-ExtB" panose="02020500000000000000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"/>
          <p:cNvSpPr txBox="1"/>
          <p:nvPr/>
        </p:nvSpPr>
        <p:spPr>
          <a:xfrm>
            <a:off x="7380312" y="2515051"/>
            <a:ext cx="180877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2">
              <a:defRPr/>
            </a:pPr>
            <a:r>
              <a:rPr kumimoji="1" lang="zh-CN" alt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边缘容器监管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支持边缘容器部署更新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支持边缘容器控制管理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支持边缘容器状态监控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</a:t>
            </a:r>
            <a:r>
              <a:rPr kumimoji="1"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compose</a:t>
            </a: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和</a:t>
            </a:r>
            <a:r>
              <a:rPr kumimoji="1"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swarm</a:t>
            </a:r>
          </a:p>
        </p:txBody>
      </p:sp>
      <p:sp>
        <p:nvSpPr>
          <p:cNvPr id="26" name="文字方塊 3"/>
          <p:cNvSpPr txBox="1"/>
          <p:nvPr/>
        </p:nvSpPr>
        <p:spPr>
          <a:xfrm>
            <a:off x="71501" y="2490502"/>
            <a:ext cx="17281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2">
              <a:defRPr/>
            </a:pPr>
            <a:r>
              <a:rPr kumimoji="1" lang="zh-CN" alt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</a:t>
            </a:r>
            <a:r>
              <a:rPr kumimoji="1"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部署更新</a:t>
            </a:r>
            <a:endParaRPr kumimoji="1" lang="zh-CN" altLang="zh-CN" sz="14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支持应用软件部署更新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支持操作系统升级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一键多任务工单部署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支持分组批量部署</a:t>
            </a:r>
            <a:endParaRPr kumimoji="1"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24806" y="4349456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42">
              <a:defRPr/>
            </a:pPr>
            <a:r>
              <a:rPr kumimoji="1" lang="zh-CN" altLang="zh-CN" sz="1600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远程部署更新</a:t>
            </a:r>
            <a:r>
              <a:rPr kumimoji="1" lang="en-US" altLang="zh-CN" sz="1600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• </a:t>
            </a:r>
            <a:r>
              <a:rPr kumimoji="1" lang="zh-CN" altLang="zh-CN" sz="1600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</a:t>
            </a:r>
            <a:r>
              <a:rPr kumimoji="1" lang="zh-CN" altLang="zh-CN" sz="160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配置控制</a:t>
            </a:r>
            <a:r>
              <a:rPr kumimoji="1" lang="en-US" altLang="zh-CN" sz="160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</a:t>
            </a:r>
            <a:r>
              <a:rPr kumimoji="1" lang="zh-CN" altLang="en-US" sz="160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实时监控告警</a:t>
            </a:r>
            <a:r>
              <a:rPr kumimoji="1" lang="en-US" altLang="zh-CN" sz="160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</a:t>
            </a:r>
            <a:r>
              <a:rPr kumimoji="1" lang="zh-CN" altLang="en-US" sz="160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多样化设备灵活接入</a:t>
            </a:r>
            <a:r>
              <a:rPr kumimoji="1" lang="en-US" altLang="zh-CN" sz="1600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</a:t>
            </a:r>
            <a:r>
              <a:rPr kumimoji="1" lang="zh-CN" altLang="zh-CN" sz="160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</a:t>
            </a:r>
            <a:r>
              <a:rPr kumimoji="1" lang="zh-CN" altLang="zh-CN" sz="1600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容器</a:t>
            </a:r>
            <a:r>
              <a:rPr kumimoji="1" lang="zh-CN" altLang="zh-CN" sz="160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监管</a:t>
            </a:r>
            <a:endParaRPr kumimoji="1" lang="en-US" altLang="zh-CN" sz="1600" dirty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052" name="Picture 4" descr="https://wiki.aquasec.com/download/attachments/2852933/icon_101_docker-networking.png?api=v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635" y="1720052"/>
            <a:ext cx="968128" cy="6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06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771550"/>
            <a:ext cx="2844316" cy="1246658"/>
          </a:xfrm>
          <a:prstGeom prst="rect">
            <a:avLst/>
          </a:prstGeom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683568" y="51470"/>
            <a:ext cx="8229600" cy="544114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 </a:t>
            </a:r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服务器设定页面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37940" y="3412389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根据需要，对</a:t>
            </a:r>
            <a:r>
              <a:rPr lang="en-US" altLang="zh-CN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AppHub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的菜单进行调整，隐藏不需要的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菜单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06241" y="3427015"/>
            <a:ext cx="21242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00" b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根据需要，对</a:t>
            </a:r>
            <a:r>
              <a:rPr lang="en-US" altLang="zh-CN" dirty="0"/>
              <a:t>AppHub logo</a:t>
            </a:r>
            <a:r>
              <a:rPr lang="zh-CN" altLang="en-US" dirty="0"/>
              <a:t>，显示图标等进行客制，上传需要显示的图片即可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29996" y="4148897"/>
            <a:ext cx="1807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00" b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多国语言支持，目前支持简中，英文，日语三种语言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68295" y="4137915"/>
            <a:ext cx="1841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提供多种设备注册方式，包括扫码注册，导入配置文件，直接输入三种方式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30304" y="833863"/>
            <a:ext cx="669988" cy="11928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9662" y="4164583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246295" y="4162278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258622" y="3458092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39662" y="349232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50707" y="3077375"/>
            <a:ext cx="2248682" cy="1590175"/>
            <a:chOff x="5940152" y="2895786"/>
            <a:chExt cx="2248682" cy="15901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152" y="2895786"/>
              <a:ext cx="2248682" cy="1477622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940152" y="3027728"/>
              <a:ext cx="1692187" cy="142262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7506325" y="4233325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4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7542" y="733251"/>
            <a:ext cx="5290556" cy="2369728"/>
            <a:chOff x="222854" y="817233"/>
            <a:chExt cx="5290556" cy="236972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854" y="817233"/>
              <a:ext cx="5290556" cy="2369728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1239748" y="1194550"/>
              <a:ext cx="1863238" cy="17732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215213" y="1195930"/>
              <a:ext cx="1821318" cy="177186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2908833" y="2824739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927372" y="2793916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7064493" y="1906061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83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3568" y="15466"/>
            <a:ext cx="8229600" cy="544114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</a:t>
            </a:r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告警消息查看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96284" y="4335946"/>
            <a:ext cx="165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告警消息和通知事件查看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48345" y="4670424"/>
            <a:ext cx="358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当有异常发生，或异常恢复正常时，设备会发送告警或通知消息，这些消息</a:t>
            </a:r>
            <a:r>
              <a:rPr lang="en-US" altLang="zh-CN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AppHub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服务器都会记录，方便后续查看。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42824" y="433594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5556" y="483518"/>
            <a:ext cx="8170876" cy="3764171"/>
            <a:chOff x="575556" y="595585"/>
            <a:chExt cx="8170876" cy="376417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556" y="619027"/>
              <a:ext cx="8170876" cy="374072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524329" y="595585"/>
              <a:ext cx="252027" cy="31998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7661059" y="812691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79712" y="1802023"/>
              <a:ext cx="6192687" cy="21916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979712" y="1185230"/>
              <a:ext cx="6192687" cy="40863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046385" y="1461130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081373" y="3831158"/>
              <a:ext cx="252028" cy="25263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</a:t>
              </a:r>
              <a:endPara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211960" y="4335946"/>
            <a:ext cx="165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告警消息</a:t>
            </a:r>
            <a:r>
              <a:rPr lang="zh-CN" altLang="en-US" sz="1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筛选</a:t>
            </a:r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和搜索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958500" y="433594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84268" y="4335946"/>
            <a:ext cx="1062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历史消息记录</a:t>
            </a:r>
            <a:endParaRPr lang="zh-CN" altLang="en-US" sz="1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30808" y="433594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89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819" y="336880"/>
            <a:ext cx="2506512" cy="4003908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45" y="380580"/>
            <a:ext cx="2204642" cy="3919362"/>
          </a:xfrm>
          <a:prstGeom prst="rect">
            <a:avLst/>
          </a:prstGeom>
          <a:noFill/>
          <a:ln w="6350">
            <a:solidFill>
              <a:srgbClr val="3795AF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082" y="4518630"/>
            <a:ext cx="248670" cy="2336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823" y="4515755"/>
            <a:ext cx="239440" cy="2394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769" y="4502957"/>
            <a:ext cx="265037" cy="265037"/>
          </a:xfrm>
          <a:prstGeom prst="rect">
            <a:avLst/>
          </a:prstGeom>
        </p:spPr>
      </p:pic>
      <p:sp>
        <p:nvSpPr>
          <p:cNvPr id="21" name="標題 1"/>
          <p:cNvSpPr txBox="1">
            <a:spLocks/>
          </p:cNvSpPr>
          <p:nvPr/>
        </p:nvSpPr>
        <p:spPr>
          <a:xfrm>
            <a:off x="167821" y="-31679"/>
            <a:ext cx="8498636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1" dirty="0">
              <a:solidFill>
                <a:srgbClr val="00206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91780" y="51470"/>
            <a:ext cx="3609332" cy="357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/>
                <a:ea typeface="Noto Sans" panose="020B0502040504020204" pitchFamily="34" charset="0"/>
                <a:cs typeface="Noto Sans" panose="020B0502040504020204" pitchFamily="34" charset="0"/>
              </a:rPr>
              <a:t>AppHub</a:t>
            </a:r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/>
                <a:ea typeface="Noto Sans" panose="020B0502040504020204" pitchFamily="34" charset="0"/>
                <a:cs typeface="Noto Sans" panose="020B0502040504020204" pitchFamily="34" charset="0"/>
              </a:rPr>
              <a:t>手机端应用</a:t>
            </a:r>
            <a:endParaRPr kumimoji="1" lang="en-US" altLang="zh-CN" sz="24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19359" y="4512365"/>
            <a:ext cx="1631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00" b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>
                <a:latin typeface="Noto Sans" panose="020B0502040504020204"/>
              </a:rPr>
              <a:t>消息详细信息和记录</a:t>
            </a:r>
          </a:p>
        </p:txBody>
      </p:sp>
      <p:sp>
        <p:nvSpPr>
          <p:cNvPr id="25" name="矩形 24"/>
          <p:cNvSpPr/>
          <p:nvPr/>
        </p:nvSpPr>
        <p:spPr>
          <a:xfrm>
            <a:off x="5381279" y="905397"/>
            <a:ext cx="2568617" cy="33943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" panose="020B0502040504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44" y="450080"/>
            <a:ext cx="1200150" cy="168592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8044" y="450080"/>
            <a:ext cx="1209762" cy="16859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" panose="020B0502040504020204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836962" y="2067086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937520" y="1374877"/>
            <a:ext cx="1522896" cy="4714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" panose="020B0502040504020204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08413" y="2435203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1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10784" y="2379701"/>
            <a:ext cx="893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AppHub 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手机应用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图标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00919" y="344675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0214" y="3376032"/>
            <a:ext cx="1725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与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AppHub</a:t>
            </a:r>
            <a:r>
              <a:rPr lang="zh-CN" altLang="en-US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服务器连线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状态</a:t>
            </a:r>
            <a:endParaRPr lang="en-US" altLang="zh-CN" sz="1000" b="1" dirty="0" smtClean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(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在线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/</a:t>
            </a:r>
            <a:r>
              <a:rPr lang="zh-CN" altLang="en-US" sz="1000" b="1" dirty="0" smtClean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离线</a:t>
            </a:r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)</a:t>
            </a:r>
          </a:p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所管理设备的状态</a:t>
            </a:r>
            <a:endParaRPr lang="en-US" altLang="zh-CN" sz="1000" b="1" dirty="0" smtClean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r>
              <a:rPr lang="en-US" altLang="zh-CN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(</a:t>
            </a:r>
            <a:r>
              <a:rPr lang="zh-CN" altLang="en-US" sz="1000" b="1" dirty="0" smtClean="0">
                <a:solidFill>
                  <a:srgbClr val="FF0000"/>
                </a:solidFill>
                <a:latin typeface="Noto Sans" panose="020B0502040504020204"/>
                <a:ea typeface="Microsoft JhengHei" panose="020B0604030504040204" pitchFamily="34" charset="-120"/>
              </a:rPr>
              <a:t>错误</a:t>
            </a:r>
            <a:r>
              <a:rPr lang="en-US" altLang="zh-CN" sz="1000" b="1" dirty="0" smtClean="0">
                <a:latin typeface="Noto Sans" panose="020B0502040504020204"/>
                <a:ea typeface="Microsoft JhengHei" panose="020B0604030504040204" pitchFamily="34" charset="-120"/>
              </a:rPr>
              <a:t>|</a:t>
            </a:r>
            <a:r>
              <a:rPr lang="zh-CN" altLang="en-US" sz="1000" b="1" dirty="0" smtClean="0">
                <a:solidFill>
                  <a:srgbClr val="FF6600"/>
                </a:solidFill>
                <a:latin typeface="Noto Sans" panose="020B0502040504020204"/>
                <a:ea typeface="Microsoft JhengHei" panose="020B0604030504040204" pitchFamily="34" charset="-120"/>
              </a:rPr>
              <a:t>警告</a:t>
            </a:r>
            <a:r>
              <a:rPr lang="en-US" altLang="zh-CN" sz="1000" b="1" dirty="0" smtClean="0">
                <a:latin typeface="Noto Sans" panose="020B0502040504020204"/>
                <a:ea typeface="Microsoft JhengHei" panose="020B0604030504040204" pitchFamily="34" charset="-120"/>
              </a:rPr>
              <a:t>|</a:t>
            </a:r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在线</a:t>
            </a:r>
            <a:r>
              <a:rPr lang="en-US" altLang="zh-CN" sz="1000" b="1" dirty="0" smtClean="0">
                <a:latin typeface="Noto Sans" panose="020B0502040504020204"/>
                <a:ea typeface="Microsoft JhengHei" panose="020B0604030504040204" pitchFamily="34" charset="-120"/>
              </a:rPr>
              <a:t>|</a:t>
            </a:r>
            <a:r>
              <a:rPr lang="zh-CN" altLang="en-US" sz="1000" b="1" dirty="0" smtClean="0">
                <a:latin typeface="Noto Sans" panose="020B0502040504020204"/>
                <a:ea typeface="Microsoft JhengHei" panose="020B0604030504040204" pitchFamily="34" charset="-120"/>
              </a:rPr>
              <a:t>总量</a:t>
            </a:r>
            <a:r>
              <a:rPr lang="en-US" altLang="zh-CN" sz="10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)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756537" y="3939902"/>
            <a:ext cx="627083" cy="359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" panose="020B050204050402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49130" y="1376414"/>
            <a:ext cx="284255" cy="4698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" panose="020B0502040504020204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344014" y="1752965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2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987130" y="1752965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07342" y="4105095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843728" y="4209325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5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27584" y="450915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3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13014" y="4512365"/>
            <a:ext cx="703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未读消息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375756" y="450915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4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84376" y="4512365"/>
            <a:ext cx="988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扫码注册设备</a:t>
            </a:r>
            <a:endParaRPr lang="zh-CN" altLang="en-US" sz="1000" b="1" dirty="0">
              <a:solidFill>
                <a:srgbClr val="00B050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015297" y="4509157"/>
            <a:ext cx="252028" cy="25263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Noto Sans" panose="020B0502040504020204"/>
                <a:ea typeface="Microsoft JhengHei" panose="020B0604030504040204" pitchFamily="34" charset="-120"/>
              </a:rPr>
              <a:t>5</a:t>
            </a:r>
            <a:endParaRPr lang="zh-CN" altLang="en-US" sz="1400" dirty="0"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741598" y="4512365"/>
            <a:ext cx="865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00" b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 smtClean="0">
                <a:latin typeface="Noto Sans" panose="020B0502040504020204"/>
              </a:rPr>
              <a:t>通知消息</a:t>
            </a:r>
            <a:endParaRPr lang="zh-CN" altLang="en-US" dirty="0">
              <a:latin typeface="Noto Sans" panose="020B0502040504020204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642607" y="4512365"/>
            <a:ext cx="865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00" b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 smtClean="0">
                <a:latin typeface="Noto Sans" panose="020B0502040504020204"/>
              </a:rPr>
              <a:t>错误消息</a:t>
            </a:r>
            <a:endParaRPr lang="zh-CN" altLang="en-US" dirty="0">
              <a:latin typeface="Noto Sans" panose="020B0502040504020204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487032" y="4512365"/>
            <a:ext cx="865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00" b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 smtClean="0">
                <a:latin typeface="Noto Sans" panose="020B0502040504020204"/>
              </a:rPr>
              <a:t>警告消息</a:t>
            </a:r>
            <a:endParaRPr lang="zh-CN" altLang="en-US" dirty="0">
              <a:latin typeface="Noto Sans" panose="020B0502040504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4934" y="4777402"/>
            <a:ext cx="625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B050"/>
                </a:solidFill>
                <a:latin typeface="Noto Sans" panose="020B0502040504020204"/>
                <a:ea typeface="Microsoft JhengHei" panose="020B0604030504040204" pitchFamily="34" charset="-120"/>
              </a:rPr>
              <a:t>另外，也可以将告警信息发送到邮箱，钉钉等其他通知渠道</a:t>
            </a:r>
          </a:p>
        </p:txBody>
      </p:sp>
    </p:spTree>
    <p:extLst>
      <p:ext uri="{BB962C8B-B14F-4D97-AF65-F5344CB8AC3E}">
        <p14:creationId xmlns:p14="http://schemas.microsoft.com/office/powerpoint/2010/main" val="102637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標題 3"/>
          <p:cNvSpPr txBox="1">
            <a:spLocks/>
          </p:cNvSpPr>
          <p:nvPr/>
        </p:nvSpPr>
        <p:spPr>
          <a:xfrm>
            <a:off x="0" y="2283718"/>
            <a:ext cx="9144000" cy="102155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A</a:t>
            </a:r>
            <a:r>
              <a:rPr lang="en-US" altLang="zh-CN" sz="3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ppHub </a:t>
            </a:r>
            <a:r>
              <a:rPr lang="zh-CN" altLang="en-US" sz="3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软件获取</a:t>
            </a:r>
            <a:r>
              <a:rPr lang="zh-CN" altLang="en-US" sz="36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和</a:t>
            </a:r>
            <a:r>
              <a:rPr lang="zh-CN" altLang="en-US" sz="3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安装</a:t>
            </a:r>
            <a:endParaRPr lang="en-US" sz="3600" kern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69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4980" y="771550"/>
            <a:ext cx="8719508" cy="3965408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Noto Sans" panose="020B0502040504020204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452" y="2935772"/>
            <a:ext cx="3912520" cy="1713720"/>
          </a:xfrm>
          <a:prstGeom prst="rect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414" tIns="34289" rIns="68414" bIns="34289" rtlCol="0" anchor="ctr"/>
          <a:lstStyle/>
          <a:p>
            <a:pPr marL="0" marR="0" lvl="0" indent="0" algn="ctr" defTabSz="683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2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" panose="020B0502040504020204"/>
              <a:ea typeface="微軟正黑體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93150" y="2932523"/>
            <a:ext cx="4143730" cy="1713720"/>
          </a:xfrm>
          <a:prstGeom prst="rect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414" tIns="34289" rIns="68414" bIns="34289" rtlCol="0" anchor="ctr"/>
          <a:lstStyle/>
          <a:p>
            <a:pPr marL="0" marR="0" lvl="0" indent="0" algn="ctr" defTabSz="683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2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" panose="020B0502040504020204"/>
              <a:ea typeface="微軟正黑體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04734" y="862224"/>
            <a:ext cx="4143730" cy="1713721"/>
          </a:xfrm>
          <a:prstGeom prst="rect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414" tIns="34289" rIns="68414" bIns="34289" rtlCol="0" anchor="ctr"/>
          <a:lstStyle/>
          <a:p>
            <a:pPr marL="0" marR="0" lvl="0" indent="0" algn="ctr" defTabSz="683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2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" panose="020B0502040504020204"/>
              <a:ea typeface="微軟正黑體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7452" y="862225"/>
            <a:ext cx="3912520" cy="1713720"/>
          </a:xfrm>
          <a:prstGeom prst="rect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414" tIns="34289" rIns="68414" bIns="34289" rtlCol="0" anchor="ctr"/>
          <a:lstStyle/>
          <a:p>
            <a:pPr algn="ctr" defTabSz="683266"/>
            <a:endParaRPr lang="zh-CN" altLang="en-US" sz="1425">
              <a:solidFill>
                <a:prstClr val="black">
                  <a:lumMod val="85000"/>
                  <a:lumOff val="15000"/>
                </a:prstClr>
              </a:solidFill>
              <a:latin typeface="Noto Sans" panose="020B0502040504020204"/>
              <a:ea typeface="微軟正黑體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378377" y="38097"/>
            <a:ext cx="4860540" cy="425202"/>
          </a:xfrm>
        </p:spPr>
        <p:txBody>
          <a:bodyPr>
            <a:noAutofit/>
          </a:bodyPr>
          <a:lstStyle/>
          <a:p>
            <a:r>
              <a:rPr kumimoji="1"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 Server</a:t>
            </a:r>
            <a:r>
              <a:rPr kumimoji="1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软件获取和安装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04042" y="1294203"/>
            <a:ext cx="2352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研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华</a:t>
            </a:r>
            <a:r>
              <a:rPr lang="en-US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Marketplace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安装</a:t>
            </a:r>
            <a:endParaRPr lang="en-US" altLang="zh-CN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marR="0" lvl="0" indent="-17145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部署在</a:t>
            </a:r>
            <a:r>
              <a:rPr lang="en-US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WISE-PaaS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公有云上</a:t>
            </a:r>
            <a:endParaRPr lang="en-US" altLang="zh-CN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marR="0" lvl="0" indent="-17145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多种方案价格，按需</a:t>
            </a: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选择</a:t>
            </a:r>
            <a:endParaRPr lang="en-US" altLang="zh-CN" sz="1100" dirty="0" smtClean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marR="0" lvl="0" indent="-17145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lvl="0">
              <a:defRPr/>
            </a:pPr>
            <a:r>
              <a:rPr lang="en-US" altLang="zh-CN" sz="1100" dirty="0">
                <a:hlinkClick r:id="rId3"/>
              </a:rPr>
              <a:t>WISE-PaaS </a:t>
            </a:r>
            <a:r>
              <a:rPr lang="zh-CN" altLang="en-US" sz="1100" dirty="0">
                <a:hlinkClick r:id="rId3"/>
              </a:rPr>
              <a:t>公有云官网</a:t>
            </a:r>
            <a:endParaRPr lang="en-US" altLang="zh-CN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81161" y="1922405"/>
            <a:ext cx="20106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  <a:hlinkClick r:id="rId4"/>
              </a:rPr>
              <a:t>百度云下载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 </a:t>
            </a:r>
            <a:r>
              <a:rPr lang="zh-CN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提取码：</a:t>
            </a:r>
            <a:r>
              <a:rPr lang="en-US" altLang="zh-CN" sz="1100" dirty="0" err="1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xian</a:t>
            </a:r>
            <a:r>
              <a:rPr lang="en-US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  <a:hlinkClick r:id="rId5"/>
              </a:rPr>
              <a:t>Google Drive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  <a:hlinkClick r:id="rId5"/>
              </a:rPr>
              <a:t>下载</a:t>
            </a:r>
            <a:endParaRPr lang="zh-CN" altLang="zh-CN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36532" y="909862"/>
            <a:ext cx="299234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Noto Sans" panose="020B0502040504020204"/>
                <a:ea typeface="Microsoft JhengHei" panose="020B0604030504040204" pitchFamily="34" charset="-120"/>
              </a:rPr>
              <a:t>主机或</a:t>
            </a:r>
            <a:r>
              <a:rPr lang="en-US" altLang="zh-CN" sz="1600" b="1" dirty="0" smtClean="0">
                <a:latin typeface="Noto Sans" panose="020B0502040504020204"/>
                <a:ea typeface="Microsoft JhengHei" panose="020B0604030504040204" pitchFamily="34" charset="-120"/>
              </a:rPr>
              <a:t>VM</a:t>
            </a:r>
            <a:r>
              <a:rPr lang="zh-CN" altLang="en-US" sz="1600" b="1" dirty="0" smtClean="0">
                <a:latin typeface="Noto Sans" panose="020B0502040504020204"/>
                <a:ea typeface="Microsoft JhengHei" panose="020B0604030504040204" pitchFamily="34" charset="-120"/>
              </a:rPr>
              <a:t>镜像安装</a:t>
            </a:r>
            <a:endParaRPr lang="en-US" altLang="zh-CN" sz="1600" b="1" dirty="0"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支持通过</a:t>
            </a:r>
            <a:r>
              <a:rPr lang="en-US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U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盘安装到裸机</a:t>
            </a:r>
            <a:endParaRPr lang="en-US" altLang="zh-CN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通过</a:t>
            </a:r>
            <a:r>
              <a:rPr lang="en-US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ISO</a:t>
            </a: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镜像创建</a:t>
            </a:r>
            <a:r>
              <a:rPr lang="en-US" altLang="zh-CN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VM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支持</a:t>
            </a:r>
            <a:r>
              <a:rPr lang="en-US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Windows/Linux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主机中的</a:t>
            </a: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虚拟机</a:t>
            </a:r>
            <a:endParaRPr lang="en-US" altLang="zh-CN" sz="1100" dirty="0" smtClean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支持离线激活</a:t>
            </a:r>
            <a:endParaRPr lang="en-US" altLang="zh-CN" sz="1600" b="1" dirty="0"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36532" y="3227687"/>
            <a:ext cx="2831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Noto Sans" panose="020B0502040504020204"/>
                <a:ea typeface="Microsoft JhengHei" panose="020B0604030504040204" pitchFamily="34" charset="-120"/>
              </a:rPr>
              <a:t>基于已有</a:t>
            </a:r>
            <a:r>
              <a:rPr lang="en-US" altLang="zh-CN" sz="1600" b="1" dirty="0">
                <a:latin typeface="Noto Sans" panose="020B0502040504020204"/>
                <a:ea typeface="Microsoft JhengHei" panose="020B0604030504040204" pitchFamily="34" charset="-120"/>
              </a:rPr>
              <a:t>Linux</a:t>
            </a:r>
            <a:r>
              <a:rPr lang="zh-CN" altLang="en-US" sz="1600" b="1" dirty="0">
                <a:latin typeface="Noto Sans" panose="020B0502040504020204"/>
                <a:ea typeface="Microsoft JhengHei" panose="020B0604030504040204" pitchFamily="34" charset="-120"/>
              </a:rPr>
              <a:t>系统在线安装</a:t>
            </a:r>
            <a:endParaRPr lang="en-US" altLang="zh-CN" sz="1600" b="1" dirty="0"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任何</a:t>
            </a:r>
            <a:r>
              <a:rPr lang="en-US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Linux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主机，有</a:t>
            </a:r>
            <a:r>
              <a:rPr lang="en-US" altLang="zh-CN" sz="1100" dirty="0" err="1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docker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运行环境</a:t>
            </a:r>
            <a:endParaRPr lang="en-US" altLang="zh-CN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支持微软</a:t>
            </a: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云，阿里云等云端</a:t>
            </a:r>
            <a:r>
              <a:rPr lang="en-US" altLang="zh-CN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VM</a:t>
            </a: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虚拟机</a:t>
            </a:r>
            <a:endParaRPr lang="en-US" altLang="zh-CN" sz="1100" dirty="0" smtClean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支持离线激活</a:t>
            </a:r>
            <a:endParaRPr lang="en-US" altLang="zh-CN" sz="1600" b="1" dirty="0"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06074" y="426526"/>
            <a:ext cx="3995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" panose="020B0502040504020204"/>
                <a:ea typeface="Microsoft JhengHei"/>
              </a:rPr>
              <a:t>多种方式，满足不同安装场景需求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" panose="020B0502040504020204"/>
              <a:ea typeface="Microsoft JhengHe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81161" y="4012626"/>
            <a:ext cx="9599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  <a:hlinkClick r:id="rId6"/>
              </a:rPr>
              <a:t>参考文档</a:t>
            </a:r>
            <a:endParaRPr lang="zh-CN" altLang="zh-CN" sz="1100" dirty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914" y="1465304"/>
            <a:ext cx="1346782" cy="401534"/>
          </a:xfrm>
          <a:prstGeom prst="rect">
            <a:avLst/>
          </a:prstGeom>
        </p:spPr>
      </p:pic>
      <p:pic>
        <p:nvPicPr>
          <p:cNvPr id="19" name="Picture 6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042" y="1146185"/>
            <a:ext cx="977811" cy="9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997" y="3300085"/>
            <a:ext cx="983166" cy="97859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780363" y="939959"/>
            <a:ext cx="2625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Noto Sans" panose="020B0502040504020204"/>
                <a:ea typeface="Microsoft JhengHei" panose="020B0604030504040204" pitchFamily="34" charset="-120"/>
              </a:rPr>
              <a:t>WISE-PaaS</a:t>
            </a:r>
            <a:r>
              <a:rPr lang="zh-CN" altLang="en-US" sz="1600" b="1" dirty="0">
                <a:latin typeface="Noto Sans" panose="020B0502040504020204"/>
                <a:ea typeface="Microsoft JhengHei" panose="020B0604030504040204" pitchFamily="34" charset="-120"/>
              </a:rPr>
              <a:t>公有云部署</a:t>
            </a:r>
          </a:p>
        </p:txBody>
      </p:sp>
      <p:sp>
        <p:nvSpPr>
          <p:cNvPr id="23" name="矩形 22"/>
          <p:cNvSpPr/>
          <p:nvPr/>
        </p:nvSpPr>
        <p:spPr>
          <a:xfrm>
            <a:off x="1718643" y="3207356"/>
            <a:ext cx="260132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Noto Sans" panose="020B0502040504020204"/>
                <a:ea typeface="Microsoft JhengHei" panose="020B0604030504040204" pitchFamily="34" charset="-120"/>
              </a:rPr>
              <a:t>WISE-Stack/WISE-IoTSuite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通过</a:t>
            </a:r>
            <a:r>
              <a:rPr lang="en-US" altLang="zh-CN" sz="1100" dirty="0" err="1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EnSaaS</a:t>
            </a:r>
            <a:r>
              <a:rPr lang="en-US" altLang="zh-CN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 Catalog</a:t>
            </a: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部署</a:t>
            </a:r>
            <a:endParaRPr lang="en-US" altLang="zh-CN" sz="1100" dirty="0" smtClean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Marketplace</a:t>
            </a: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购买</a:t>
            </a:r>
            <a:r>
              <a:rPr lang="en-US" altLang="zh-CN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License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prstClr val="black"/>
                </a:solidFill>
                <a:latin typeface="Noto Sans" panose="020B0502040504020204"/>
                <a:ea typeface="Microsoft JhengHei" panose="020B0604030504040204" pitchFamily="34" charset="-120"/>
              </a:rPr>
              <a:t>支持离线激活</a:t>
            </a:r>
            <a:endParaRPr lang="en-US" altLang="zh-CN" sz="1100" dirty="0" smtClean="0">
              <a:solidFill>
                <a:prstClr val="black"/>
              </a:solidFill>
              <a:latin typeface="Noto Sans" panose="020B0502040504020204"/>
              <a:ea typeface="Microsoft JhengHei" panose="020B0604030504040204" pitchFamily="34" charset="-12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7" y="3684896"/>
            <a:ext cx="1160584" cy="170361"/>
          </a:xfrm>
          <a:prstGeom prst="rect">
            <a:avLst/>
          </a:prstGeom>
        </p:spPr>
      </p:pic>
      <p:pic>
        <p:nvPicPr>
          <p:cNvPr id="25" name="圖片 1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430" y="3440814"/>
            <a:ext cx="960805" cy="1601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34376" y="4113875"/>
            <a:ext cx="2916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linkClick r:id="rId12"/>
              </a:rPr>
              <a:t>研</a:t>
            </a:r>
            <a:r>
              <a:rPr lang="zh-CN" altLang="en-US" sz="1200" dirty="0" smtClean="0">
                <a:hlinkClick r:id="rId12"/>
              </a:rPr>
              <a:t>华工业云市场</a:t>
            </a:r>
            <a:r>
              <a:rPr lang="en-US" altLang="zh-CN" sz="1200" dirty="0" smtClean="0">
                <a:hlinkClick r:id="rId12"/>
              </a:rPr>
              <a:t>- WISE-IoTSuite/AppHub</a:t>
            </a:r>
            <a:endParaRPr lang="zh-CN" altLang="en-US" sz="1200" dirty="0"/>
          </a:p>
        </p:txBody>
      </p:sp>
      <p:sp>
        <p:nvSpPr>
          <p:cNvPr id="3" name="文本框 2"/>
          <p:cNvSpPr txBox="1"/>
          <p:nvPr/>
        </p:nvSpPr>
        <p:spPr>
          <a:xfrm>
            <a:off x="2378378" y="4736958"/>
            <a:ext cx="45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根据你的部署方案，选择相应的部署方式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6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79BFD6D-71DD-4544-A851-89D6F888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" y="-2548"/>
            <a:ext cx="9143230" cy="457985"/>
          </a:xfrm>
        </p:spPr>
        <p:txBody>
          <a:bodyPr>
            <a:normAutofit/>
          </a:bodyPr>
          <a:lstStyle/>
          <a:p>
            <a:r>
              <a:rPr kumimoji="1"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系统运维时间</a:t>
            </a:r>
            <a:r>
              <a:rPr kumimoji="1"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</a:t>
            </a:r>
            <a:r>
              <a:rPr kumimoji="1"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费用对比表</a:t>
            </a:r>
            <a:endParaRPr kumimoji="1" lang="zh-TW" altLang="en-US" sz="22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28" name="圆角矩形 127"/>
          <p:cNvSpPr/>
          <p:nvPr/>
        </p:nvSpPr>
        <p:spPr>
          <a:xfrm>
            <a:off x="5750041" y="828969"/>
            <a:ext cx="3259765" cy="4143998"/>
          </a:xfrm>
          <a:prstGeom prst="roundRect">
            <a:avLst>
              <a:gd name="adj" fmla="val 4779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圆角矩形 126"/>
          <p:cNvSpPr/>
          <p:nvPr/>
        </p:nvSpPr>
        <p:spPr>
          <a:xfrm>
            <a:off x="2086472" y="810658"/>
            <a:ext cx="3365503" cy="4172934"/>
          </a:xfrm>
          <a:prstGeom prst="roundRect">
            <a:avLst>
              <a:gd name="adj" fmla="val 4779"/>
            </a:avLst>
          </a:prstGeom>
          <a:gradFill flip="none" rotWithShape="1">
            <a:gsLst>
              <a:gs pos="7000">
                <a:srgbClr val="00B0F0">
                  <a:tint val="66000"/>
                  <a:satMod val="160000"/>
                  <a:alpha val="11000"/>
                </a:srgbClr>
              </a:gs>
              <a:gs pos="50000">
                <a:srgbClr val="0070C0">
                  <a:alpha val="26000"/>
                </a:srgbClr>
              </a:gs>
              <a:gs pos="93000">
                <a:srgbClr val="00B0F0">
                  <a:tint val="23500"/>
                  <a:satMod val="160000"/>
                  <a:alpha val="300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971600" y="653848"/>
            <a:ext cx="970747" cy="9707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形 2">
            <a:extLst>
              <a:ext uri="{FF2B5EF4-FFF2-40B4-BE49-F238E27FC236}">
                <a16:creationId xmlns:a16="http://schemas.microsoft.com/office/drawing/2014/main" id="{1F76F9E0-A6E8-44F5-8794-BF1EA5A2F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640" y="828969"/>
            <a:ext cx="675000" cy="675000"/>
          </a:xfrm>
          <a:prstGeom prst="rect">
            <a:avLst/>
          </a:prstGeom>
        </p:spPr>
      </p:pic>
      <p:grpSp>
        <p:nvGrpSpPr>
          <p:cNvPr id="7" name="群組 14">
            <a:extLst>
              <a:ext uri="{FF2B5EF4-FFF2-40B4-BE49-F238E27FC236}">
                <a16:creationId xmlns:a16="http://schemas.microsoft.com/office/drawing/2014/main" id="{C7A6E784-0CAE-472A-B902-61F912654FA1}"/>
              </a:ext>
            </a:extLst>
          </p:cNvPr>
          <p:cNvGrpSpPr/>
          <p:nvPr/>
        </p:nvGrpSpPr>
        <p:grpSpPr>
          <a:xfrm>
            <a:off x="1083284" y="1114081"/>
            <a:ext cx="405000" cy="405000"/>
            <a:chOff x="3605681" y="2319943"/>
            <a:chExt cx="540000" cy="540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C472A5F-D01B-49C6-987B-1B0DC58EAF1E}"/>
                </a:ext>
              </a:extLst>
            </p:cNvPr>
            <p:cNvSpPr/>
            <p:nvPr/>
          </p:nvSpPr>
          <p:spPr>
            <a:xfrm>
              <a:off x="3781425" y="2557463"/>
              <a:ext cx="192881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圖形 10" descr="刺激">
              <a:extLst>
                <a:ext uri="{FF2B5EF4-FFF2-40B4-BE49-F238E27FC236}">
                  <a16:creationId xmlns:a16="http://schemas.microsoft.com/office/drawing/2014/main" id="{751705A9-0C35-433D-B268-89CABCA3C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5681" y="2319943"/>
              <a:ext cx="540000" cy="540000"/>
            </a:xfrm>
            <a:prstGeom prst="rect">
              <a:avLst/>
            </a:prstGeom>
          </p:spPr>
        </p:pic>
      </p:grpSp>
      <p:sp>
        <p:nvSpPr>
          <p:cNvPr id="10" name="文字方塊 115">
            <a:extLst>
              <a:ext uri="{FF2B5EF4-FFF2-40B4-BE49-F238E27FC236}">
                <a16:creationId xmlns:a16="http://schemas.microsoft.com/office/drawing/2014/main" id="{FB198BD4-0396-4960-ACB5-FC291514DB81}"/>
              </a:ext>
            </a:extLst>
          </p:cNvPr>
          <p:cNvSpPr txBox="1"/>
          <p:nvPr/>
        </p:nvSpPr>
        <p:spPr>
          <a:xfrm>
            <a:off x="-48009" y="898421"/>
            <a:ext cx="115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异常监控</a:t>
            </a: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和侦测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1" name="文字方塊 24">
            <a:extLst>
              <a:ext uri="{FF2B5EF4-FFF2-40B4-BE49-F238E27FC236}">
                <a16:creationId xmlns:a16="http://schemas.microsoft.com/office/drawing/2014/main" id="{AAE67D69-4C1C-440A-8E7C-7B844B38FFF6}"/>
              </a:ext>
            </a:extLst>
          </p:cNvPr>
          <p:cNvSpPr txBox="1"/>
          <p:nvPr/>
        </p:nvSpPr>
        <p:spPr>
          <a:xfrm>
            <a:off x="3056191" y="471762"/>
            <a:ext cx="1486490" cy="349078"/>
          </a:xfrm>
          <a:prstGeom prst="round2Same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无运维管理系统</a:t>
            </a:r>
            <a:endParaRPr kumimoji="0" lang="en-US" altLang="zh-TW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10092" y="955906"/>
            <a:ext cx="2664846" cy="563176"/>
            <a:chOff x="2424013" y="1964917"/>
            <a:chExt cx="2664846" cy="563176"/>
          </a:xfrm>
        </p:grpSpPr>
        <p:grpSp>
          <p:nvGrpSpPr>
            <p:cNvPr id="12" name="群組 37">
              <a:extLst>
                <a:ext uri="{FF2B5EF4-FFF2-40B4-BE49-F238E27FC236}">
                  <a16:creationId xmlns:a16="http://schemas.microsoft.com/office/drawing/2014/main" id="{D336568B-4AE8-4EC1-8EAF-37AB2B3FE49E}"/>
                </a:ext>
              </a:extLst>
            </p:cNvPr>
            <p:cNvGrpSpPr/>
            <p:nvPr/>
          </p:nvGrpSpPr>
          <p:grpSpPr>
            <a:xfrm>
              <a:off x="2424013" y="2003363"/>
              <a:ext cx="1020178" cy="405001"/>
              <a:chOff x="2980294" y="3477683"/>
              <a:chExt cx="1811593" cy="719185"/>
            </a:xfrm>
          </p:grpSpPr>
          <p:pic>
            <p:nvPicPr>
              <p:cNvPr id="13" name="圖形 26">
                <a:extLst>
                  <a:ext uri="{FF2B5EF4-FFF2-40B4-BE49-F238E27FC236}">
                    <a16:creationId xmlns:a16="http://schemas.microsoft.com/office/drawing/2014/main" id="{A2BA3426-14BB-462F-AE73-DC9AAEBD1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980294" y="347768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14" name="圖形 27">
                <a:extLst>
                  <a:ext uri="{FF2B5EF4-FFF2-40B4-BE49-F238E27FC236}">
                    <a16:creationId xmlns:a16="http://schemas.microsoft.com/office/drawing/2014/main" id="{45C8EA2E-BD85-486A-9729-54817111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980294" y="391664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15" name="圖形 28">
                <a:extLst>
                  <a:ext uri="{FF2B5EF4-FFF2-40B4-BE49-F238E27FC236}">
                    <a16:creationId xmlns:a16="http://schemas.microsoft.com/office/drawing/2014/main" id="{9AC259D2-F630-4FFE-8862-4EBF3FA8E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366034" y="347768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16" name="圖形 29">
                <a:extLst>
                  <a:ext uri="{FF2B5EF4-FFF2-40B4-BE49-F238E27FC236}">
                    <a16:creationId xmlns:a16="http://schemas.microsoft.com/office/drawing/2014/main" id="{031F8F34-5CA2-4F9D-BBFD-A41891BBB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747910" y="347768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17" name="圖形 30">
                <a:extLst>
                  <a:ext uri="{FF2B5EF4-FFF2-40B4-BE49-F238E27FC236}">
                    <a16:creationId xmlns:a16="http://schemas.microsoft.com/office/drawing/2014/main" id="{E3D9CD65-FC11-415B-A601-6DAEACD74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129786" y="347768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18" name="圖形 31">
                <a:extLst>
                  <a:ext uri="{FF2B5EF4-FFF2-40B4-BE49-F238E27FC236}">
                    <a16:creationId xmlns:a16="http://schemas.microsoft.com/office/drawing/2014/main" id="{7F39737B-5DF9-468A-B998-3F4C49BDB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511662" y="347768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19" name="圖形 32">
                <a:extLst>
                  <a:ext uri="{FF2B5EF4-FFF2-40B4-BE49-F238E27FC236}">
                    <a16:creationId xmlns:a16="http://schemas.microsoft.com/office/drawing/2014/main" id="{D0D28E00-BDFD-4955-BA46-1803B75E0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363136" y="391664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20" name="圖形 33">
                <a:extLst>
                  <a:ext uri="{FF2B5EF4-FFF2-40B4-BE49-F238E27FC236}">
                    <a16:creationId xmlns:a16="http://schemas.microsoft.com/office/drawing/2014/main" id="{C678E997-A949-4EC2-B1B1-99746F88E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745978" y="391664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21" name="圖形 34">
                <a:extLst>
                  <a:ext uri="{FF2B5EF4-FFF2-40B4-BE49-F238E27FC236}">
                    <a16:creationId xmlns:a16="http://schemas.microsoft.com/office/drawing/2014/main" id="{E89FE1CB-AB92-4799-9B01-C540ACE00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128820" y="391664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22" name="圖形 35">
                <a:extLst>
                  <a:ext uri="{FF2B5EF4-FFF2-40B4-BE49-F238E27FC236}">
                    <a16:creationId xmlns:a16="http://schemas.microsoft.com/office/drawing/2014/main" id="{143CDF2B-0146-430C-AF10-FB7D0EDB3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11662" y="3916643"/>
                <a:ext cx="280225" cy="280225"/>
              </a:xfrm>
              <a:prstGeom prst="rect">
                <a:avLst/>
              </a:prstGeom>
            </p:spPr>
          </p:pic>
        </p:grpSp>
        <p:sp>
          <p:nvSpPr>
            <p:cNvPr id="23" name="文字方塊 119">
              <a:extLst>
                <a:ext uri="{FF2B5EF4-FFF2-40B4-BE49-F238E27FC236}">
                  <a16:creationId xmlns:a16="http://schemas.microsoft.com/office/drawing/2014/main" id="{FBD735D7-148A-476F-BF75-5FE9A0E7A058}"/>
                </a:ext>
              </a:extLst>
            </p:cNvPr>
            <p:cNvSpPr txBox="1"/>
            <p:nvPr/>
          </p:nvSpPr>
          <p:spPr>
            <a:xfrm>
              <a:off x="3558888" y="1964917"/>
              <a:ext cx="1529971" cy="5631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28588" marR="0" lvl="0" indent="-1285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zh-CN" altLang="en-US" sz="1000" b="1" dirty="0">
                  <a:solidFill>
                    <a:srgbClr val="4BACC6">
                      <a:lumMod val="75000"/>
                    </a:srgb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异常</a:t>
              </a:r>
              <a:r>
                <a:rPr lang="zh-CN" altLang="en-US" sz="1000" b="1" dirty="0" smtClean="0">
                  <a:solidFill>
                    <a:srgbClr val="4BACC6">
                      <a:lumMod val="75000"/>
                    </a:srgb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被动</a:t>
              </a:r>
              <a:r>
                <a:rPr lang="zh-CN" altLang="en-US" sz="1000" b="1" dirty="0">
                  <a:solidFill>
                    <a:srgbClr val="4BACC6">
                      <a:lumMod val="75000"/>
                    </a:srgb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通知</a:t>
              </a:r>
              <a:endParaRPr lang="en-US" altLang="zh-TW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128588" marR="0" lvl="0" indent="-1285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zh-CN" altLang="en-US" sz="1000" b="1" dirty="0">
                  <a:solidFill>
                    <a:srgbClr val="4BACC6">
                      <a:lumMod val="75000"/>
                    </a:srgb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发生问题后才知道</a:t>
              </a:r>
              <a:endParaRPr lang="en-US" altLang="zh-CN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128588" marR="0" lvl="0" indent="-1285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zh-CN" altLang="en-US" sz="1000" b="1" dirty="0" smtClean="0">
                  <a:solidFill>
                    <a:srgbClr val="4BACC6">
                      <a:lumMod val="75000"/>
                    </a:srgb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处理和干预滞后</a:t>
              </a:r>
              <a:endParaRPr lang="zh-TW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sp>
        <p:nvSpPr>
          <p:cNvPr id="25" name="文字方塊 25">
            <a:extLst>
              <a:ext uri="{FF2B5EF4-FFF2-40B4-BE49-F238E27FC236}">
                <a16:creationId xmlns:a16="http://schemas.microsoft.com/office/drawing/2014/main" id="{FCBA008F-2427-41B3-9F3B-10F6F7A08FAE}"/>
              </a:ext>
            </a:extLst>
          </p:cNvPr>
          <p:cNvSpPr txBox="1"/>
          <p:nvPr/>
        </p:nvSpPr>
        <p:spPr>
          <a:xfrm>
            <a:off x="6314744" y="442826"/>
            <a:ext cx="2469724" cy="349078"/>
          </a:xfrm>
          <a:prstGeom prst="round2Same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使用</a:t>
            </a:r>
            <a:r>
              <a:rPr lang="en-US" altLang="zh-CN" sz="1400" b="1" dirty="0">
                <a:solidFill>
                  <a:prstClr val="white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AppHub</a:t>
            </a:r>
            <a:r>
              <a:rPr lang="zh-CN" altLang="en-US" sz="1400" b="1" dirty="0">
                <a:solidFill>
                  <a:prstClr val="white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运维管理系统</a:t>
            </a:r>
            <a:endParaRPr lang="en-US" altLang="zh-TW" sz="1400" b="1" dirty="0">
              <a:solidFill>
                <a:prstClr val="white"/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098063" y="980300"/>
            <a:ext cx="2948339" cy="651112"/>
            <a:chOff x="5991579" y="1284720"/>
            <a:chExt cx="2948339" cy="651112"/>
          </a:xfrm>
        </p:grpSpPr>
        <p:grpSp>
          <p:nvGrpSpPr>
            <p:cNvPr id="26" name="群組 71">
              <a:extLst>
                <a:ext uri="{FF2B5EF4-FFF2-40B4-BE49-F238E27FC236}">
                  <a16:creationId xmlns:a16="http://schemas.microsoft.com/office/drawing/2014/main" id="{8605EE5B-ED02-42E3-AED2-CCEE80B01F42}"/>
                </a:ext>
              </a:extLst>
            </p:cNvPr>
            <p:cNvGrpSpPr/>
            <p:nvPr/>
          </p:nvGrpSpPr>
          <p:grpSpPr>
            <a:xfrm>
              <a:off x="5991579" y="1327371"/>
              <a:ext cx="1020178" cy="405001"/>
              <a:chOff x="2980294" y="3477683"/>
              <a:chExt cx="1811593" cy="719185"/>
            </a:xfrm>
          </p:grpSpPr>
          <p:pic>
            <p:nvPicPr>
              <p:cNvPr id="27" name="圖形 72">
                <a:extLst>
                  <a:ext uri="{FF2B5EF4-FFF2-40B4-BE49-F238E27FC236}">
                    <a16:creationId xmlns:a16="http://schemas.microsoft.com/office/drawing/2014/main" id="{ADA81BC7-DEB7-48CA-A737-6FB58A81A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980294" y="347768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28" name="圖形 73">
                <a:extLst>
                  <a:ext uri="{FF2B5EF4-FFF2-40B4-BE49-F238E27FC236}">
                    <a16:creationId xmlns:a16="http://schemas.microsoft.com/office/drawing/2014/main" id="{709AC18A-247D-479B-BC8F-2C5DC4D01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980294" y="391664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29" name="圖形 74">
                <a:extLst>
                  <a:ext uri="{FF2B5EF4-FFF2-40B4-BE49-F238E27FC236}">
                    <a16:creationId xmlns:a16="http://schemas.microsoft.com/office/drawing/2014/main" id="{C13C0B5E-8D6F-41F4-8D32-CFB997B9A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366034" y="347768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30" name="圖形 75">
                <a:extLst>
                  <a:ext uri="{FF2B5EF4-FFF2-40B4-BE49-F238E27FC236}">
                    <a16:creationId xmlns:a16="http://schemas.microsoft.com/office/drawing/2014/main" id="{BB3DBF80-0D43-48BC-88DA-6691EDC57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747910" y="3477683"/>
                <a:ext cx="280225" cy="28022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圖形 76">
                <a:extLst>
                  <a:ext uri="{FF2B5EF4-FFF2-40B4-BE49-F238E27FC236}">
                    <a16:creationId xmlns:a16="http://schemas.microsoft.com/office/drawing/2014/main" id="{4E0C4B2B-DDC3-4FF2-94BF-3D8335A18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129786" y="347768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32" name="圖形 77">
                <a:extLst>
                  <a:ext uri="{FF2B5EF4-FFF2-40B4-BE49-F238E27FC236}">
                    <a16:creationId xmlns:a16="http://schemas.microsoft.com/office/drawing/2014/main" id="{38688562-D60F-4609-A55A-3AC7282C6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511662" y="347768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33" name="圖形 78">
                <a:extLst>
                  <a:ext uri="{FF2B5EF4-FFF2-40B4-BE49-F238E27FC236}">
                    <a16:creationId xmlns:a16="http://schemas.microsoft.com/office/drawing/2014/main" id="{F8BFB866-08FF-4279-8062-908FBFB1E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363136" y="391664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34" name="圖形 79">
                <a:extLst>
                  <a:ext uri="{FF2B5EF4-FFF2-40B4-BE49-F238E27FC236}">
                    <a16:creationId xmlns:a16="http://schemas.microsoft.com/office/drawing/2014/main" id="{BCF84D77-A3A0-4F5D-9A2C-4D8DD3A30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745978" y="391664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35" name="圖形 80">
                <a:extLst>
                  <a:ext uri="{FF2B5EF4-FFF2-40B4-BE49-F238E27FC236}">
                    <a16:creationId xmlns:a16="http://schemas.microsoft.com/office/drawing/2014/main" id="{22292941-5A8B-4DCA-AF16-051CE422A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128820" y="3916643"/>
                <a:ext cx="280225" cy="280225"/>
              </a:xfrm>
              <a:prstGeom prst="rect">
                <a:avLst/>
              </a:prstGeom>
            </p:spPr>
          </p:pic>
          <p:pic>
            <p:nvPicPr>
              <p:cNvPr id="36" name="圖形 81">
                <a:extLst>
                  <a:ext uri="{FF2B5EF4-FFF2-40B4-BE49-F238E27FC236}">
                    <a16:creationId xmlns:a16="http://schemas.microsoft.com/office/drawing/2014/main" id="{E01FADB3-7EEE-455E-A50E-145361F49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11662" y="3916643"/>
                <a:ext cx="280225" cy="280225"/>
              </a:xfrm>
              <a:prstGeom prst="rect">
                <a:avLst/>
              </a:prstGeom>
            </p:spPr>
          </p:pic>
        </p:grpSp>
        <p:sp>
          <p:nvSpPr>
            <p:cNvPr id="37" name="文字方塊 123">
              <a:extLst>
                <a:ext uri="{FF2B5EF4-FFF2-40B4-BE49-F238E27FC236}">
                  <a16:creationId xmlns:a16="http://schemas.microsoft.com/office/drawing/2014/main" id="{6E86445D-DDEF-48AD-9683-C2A08B5D6F87}"/>
                </a:ext>
              </a:extLst>
            </p:cNvPr>
            <p:cNvSpPr txBox="1"/>
            <p:nvPr/>
          </p:nvSpPr>
          <p:spPr>
            <a:xfrm>
              <a:off x="7179645" y="1284720"/>
              <a:ext cx="1760273" cy="6511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28588" marR="0" lvl="0" indent="-1285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zh-CN" altLang="en-US" sz="1000" b="1" dirty="0" smtClean="0">
                  <a:solidFill>
                    <a:srgbClr val="4BACC6">
                      <a:lumMod val="75000"/>
                    </a:srgb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自定义告警规则</a:t>
              </a:r>
              <a:endParaRPr lang="en-US" altLang="zh-CN" sz="1000" b="1" dirty="0" smtClean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128588" marR="0" lvl="0" indent="-1285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zh-CN" altLang="en-US" sz="1000" b="1" dirty="0" smtClean="0">
                  <a:solidFill>
                    <a:srgbClr val="4BACC6">
                      <a:lumMod val="75000"/>
                    </a:srgb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异常告警实时通知</a:t>
              </a:r>
              <a:endParaRPr lang="en-US" altLang="zh-CN" sz="1000" b="1" dirty="0" smtClean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128588" marR="0" lvl="0" indent="-1285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zh-CN" altLang="en-US" sz="1000" b="1" dirty="0" smtClean="0">
                  <a:solidFill>
                    <a:srgbClr val="4BACC6">
                      <a:lumMod val="75000"/>
                    </a:srgb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按照规则自动联动处理</a:t>
              </a:r>
              <a:endParaRPr lang="zh-TW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2719" y="1772469"/>
            <a:ext cx="1929628" cy="970747"/>
            <a:chOff x="12719" y="1799289"/>
            <a:chExt cx="1929628" cy="970747"/>
          </a:xfrm>
        </p:grpSpPr>
        <p:sp>
          <p:nvSpPr>
            <p:cNvPr id="95" name="圆角矩形 94"/>
            <p:cNvSpPr/>
            <p:nvPr/>
          </p:nvSpPr>
          <p:spPr>
            <a:xfrm>
              <a:off x="971600" y="1799289"/>
              <a:ext cx="970747" cy="9707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39" name="群組 23">
              <a:extLst>
                <a:ext uri="{FF2B5EF4-FFF2-40B4-BE49-F238E27FC236}">
                  <a16:creationId xmlns:a16="http://schemas.microsoft.com/office/drawing/2014/main" id="{F325AEEF-01FB-42D7-84E6-D78904E93E9B}"/>
                </a:ext>
              </a:extLst>
            </p:cNvPr>
            <p:cNvGrpSpPr/>
            <p:nvPr/>
          </p:nvGrpSpPr>
          <p:grpSpPr>
            <a:xfrm>
              <a:off x="1150784" y="1945626"/>
              <a:ext cx="675000" cy="675000"/>
              <a:chOff x="3971925" y="1352761"/>
              <a:chExt cx="900000" cy="900000"/>
            </a:xfrm>
          </p:grpSpPr>
          <p:pic>
            <p:nvPicPr>
              <p:cNvPr id="40" name="圖形 4" descr="關閉">
                <a:extLst>
                  <a:ext uri="{FF2B5EF4-FFF2-40B4-BE49-F238E27FC236}">
                    <a16:creationId xmlns:a16="http://schemas.microsoft.com/office/drawing/2014/main" id="{5A11A239-D5C0-4C2D-8173-510FC868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81498" y="1996900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41" name="圖形 18">
                <a:extLst>
                  <a:ext uri="{FF2B5EF4-FFF2-40B4-BE49-F238E27FC236}">
                    <a16:creationId xmlns:a16="http://schemas.microsoft.com/office/drawing/2014/main" id="{3C7896CC-6612-4AF7-BAD7-6B458BA5F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71925" y="1352761"/>
                <a:ext cx="900000" cy="900000"/>
              </a:xfrm>
              <a:custGeom>
                <a:avLst/>
                <a:gdLst>
                  <a:gd name="connsiteX0" fmla="*/ 619125 w 900000"/>
                  <a:gd name="connsiteY0" fmla="*/ 650150 h 900000"/>
                  <a:gd name="connsiteX1" fmla="*/ 619125 w 900000"/>
                  <a:gd name="connsiteY1" fmla="*/ 798645 h 900000"/>
                  <a:gd name="connsiteX2" fmla="*/ 804863 w 900000"/>
                  <a:gd name="connsiteY2" fmla="*/ 798645 h 900000"/>
                  <a:gd name="connsiteX3" fmla="*/ 804863 w 900000"/>
                  <a:gd name="connsiteY3" fmla="*/ 650150 h 900000"/>
                  <a:gd name="connsiteX4" fmla="*/ 0 w 900000"/>
                  <a:gd name="connsiteY4" fmla="*/ 0 h 900000"/>
                  <a:gd name="connsiteX5" fmla="*/ 900000 w 900000"/>
                  <a:gd name="connsiteY5" fmla="*/ 0 h 900000"/>
                  <a:gd name="connsiteX6" fmla="*/ 900000 w 900000"/>
                  <a:gd name="connsiteY6" fmla="*/ 900000 h 900000"/>
                  <a:gd name="connsiteX7" fmla="*/ 0 w 900000"/>
                  <a:gd name="connsiteY7" fmla="*/ 900000 h 9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000" h="900000">
                    <a:moveTo>
                      <a:pt x="619125" y="650150"/>
                    </a:moveTo>
                    <a:lnTo>
                      <a:pt x="619125" y="798645"/>
                    </a:lnTo>
                    <a:lnTo>
                      <a:pt x="804863" y="798645"/>
                    </a:lnTo>
                    <a:lnTo>
                      <a:pt x="804863" y="650150"/>
                    </a:lnTo>
                    <a:close/>
                    <a:moveTo>
                      <a:pt x="0" y="0"/>
                    </a:moveTo>
                    <a:lnTo>
                      <a:pt x="900000" y="0"/>
                    </a:lnTo>
                    <a:lnTo>
                      <a:pt x="900000" y="900000"/>
                    </a:lnTo>
                    <a:lnTo>
                      <a:pt x="0" y="900000"/>
                    </a:lnTo>
                    <a:close/>
                  </a:path>
                </a:pathLst>
              </a:custGeom>
            </p:spPr>
          </p:pic>
        </p:grpSp>
        <p:sp>
          <p:nvSpPr>
            <p:cNvPr id="42" name="文字方塊 116">
              <a:extLst>
                <a:ext uri="{FF2B5EF4-FFF2-40B4-BE49-F238E27FC236}">
                  <a16:creationId xmlns:a16="http://schemas.microsoft.com/office/drawing/2014/main" id="{16736DC2-2E30-4927-9A19-B3267DE8369A}"/>
                </a:ext>
              </a:extLst>
            </p:cNvPr>
            <p:cNvSpPr txBox="1"/>
            <p:nvPr/>
          </p:nvSpPr>
          <p:spPr>
            <a:xfrm>
              <a:off x="12719" y="2074168"/>
              <a:ext cx="9716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远程协助</a:t>
              </a:r>
              <a:endParaRPr lang="zh-TW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grpSp>
        <p:nvGrpSpPr>
          <p:cNvPr id="43" name="群組 38">
            <a:extLst>
              <a:ext uri="{FF2B5EF4-FFF2-40B4-BE49-F238E27FC236}">
                <a16:creationId xmlns:a16="http://schemas.microsoft.com/office/drawing/2014/main" id="{84341DB2-69F6-4039-B06D-89D21544209C}"/>
              </a:ext>
            </a:extLst>
          </p:cNvPr>
          <p:cNvGrpSpPr/>
          <p:nvPr/>
        </p:nvGrpSpPr>
        <p:grpSpPr>
          <a:xfrm>
            <a:off x="2310092" y="1848977"/>
            <a:ext cx="1020178" cy="405001"/>
            <a:chOff x="2980294" y="3477683"/>
            <a:chExt cx="1811593" cy="719185"/>
          </a:xfrm>
        </p:grpSpPr>
        <p:pic>
          <p:nvPicPr>
            <p:cNvPr id="44" name="圖形 39">
              <a:extLst>
                <a:ext uri="{FF2B5EF4-FFF2-40B4-BE49-F238E27FC236}">
                  <a16:creationId xmlns:a16="http://schemas.microsoft.com/office/drawing/2014/main" id="{A8C4B0AA-A842-4480-8F6D-039207071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80294" y="3477683"/>
              <a:ext cx="280225" cy="280225"/>
            </a:xfrm>
            <a:prstGeom prst="rect">
              <a:avLst/>
            </a:prstGeom>
          </p:spPr>
        </p:pic>
        <p:pic>
          <p:nvPicPr>
            <p:cNvPr id="45" name="圖形 40">
              <a:extLst>
                <a:ext uri="{FF2B5EF4-FFF2-40B4-BE49-F238E27FC236}">
                  <a16:creationId xmlns:a16="http://schemas.microsoft.com/office/drawing/2014/main" id="{2FF038B3-4763-4C0A-AE6A-D5E110DC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980294" y="3916643"/>
              <a:ext cx="280225" cy="280225"/>
            </a:xfrm>
            <a:prstGeom prst="rect">
              <a:avLst/>
            </a:prstGeom>
          </p:spPr>
        </p:pic>
        <p:pic>
          <p:nvPicPr>
            <p:cNvPr id="46" name="圖形 41">
              <a:extLst>
                <a:ext uri="{FF2B5EF4-FFF2-40B4-BE49-F238E27FC236}">
                  <a16:creationId xmlns:a16="http://schemas.microsoft.com/office/drawing/2014/main" id="{D794BF98-4D25-4F08-9736-69631D92E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66034" y="3477683"/>
              <a:ext cx="280225" cy="280225"/>
            </a:xfrm>
            <a:prstGeom prst="rect">
              <a:avLst/>
            </a:prstGeom>
          </p:spPr>
        </p:pic>
        <p:pic>
          <p:nvPicPr>
            <p:cNvPr id="47" name="圖形 42">
              <a:extLst>
                <a:ext uri="{FF2B5EF4-FFF2-40B4-BE49-F238E27FC236}">
                  <a16:creationId xmlns:a16="http://schemas.microsoft.com/office/drawing/2014/main" id="{0F4D3233-9175-4388-A7DC-A6EE0B234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47910" y="3477683"/>
              <a:ext cx="280225" cy="280225"/>
            </a:xfrm>
            <a:prstGeom prst="rect">
              <a:avLst/>
            </a:prstGeom>
          </p:spPr>
        </p:pic>
        <p:pic>
          <p:nvPicPr>
            <p:cNvPr id="48" name="圖形 43">
              <a:extLst>
                <a:ext uri="{FF2B5EF4-FFF2-40B4-BE49-F238E27FC236}">
                  <a16:creationId xmlns:a16="http://schemas.microsoft.com/office/drawing/2014/main" id="{D4924DC9-6827-4E0F-85AD-D9599FD16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29786" y="3477683"/>
              <a:ext cx="280225" cy="280225"/>
            </a:xfrm>
            <a:prstGeom prst="rect">
              <a:avLst/>
            </a:prstGeom>
          </p:spPr>
        </p:pic>
        <p:pic>
          <p:nvPicPr>
            <p:cNvPr id="49" name="圖形 44">
              <a:extLst>
                <a:ext uri="{FF2B5EF4-FFF2-40B4-BE49-F238E27FC236}">
                  <a16:creationId xmlns:a16="http://schemas.microsoft.com/office/drawing/2014/main" id="{A5E8ECB3-15E9-4CC2-9FDC-E47E8B5A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11662" y="3477683"/>
              <a:ext cx="280225" cy="280225"/>
            </a:xfrm>
            <a:prstGeom prst="rect">
              <a:avLst/>
            </a:prstGeom>
          </p:spPr>
        </p:pic>
        <p:pic>
          <p:nvPicPr>
            <p:cNvPr id="50" name="圖形 45">
              <a:extLst>
                <a:ext uri="{FF2B5EF4-FFF2-40B4-BE49-F238E27FC236}">
                  <a16:creationId xmlns:a16="http://schemas.microsoft.com/office/drawing/2014/main" id="{373E456E-CA76-45E8-99B8-F5C20FB5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63136" y="3916643"/>
              <a:ext cx="280225" cy="280225"/>
            </a:xfrm>
            <a:prstGeom prst="rect">
              <a:avLst/>
            </a:prstGeom>
          </p:spPr>
        </p:pic>
        <p:pic>
          <p:nvPicPr>
            <p:cNvPr id="51" name="圖形 46">
              <a:extLst>
                <a:ext uri="{FF2B5EF4-FFF2-40B4-BE49-F238E27FC236}">
                  <a16:creationId xmlns:a16="http://schemas.microsoft.com/office/drawing/2014/main" id="{C489ECA0-B090-4987-87E4-372460F13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745978" y="3916643"/>
              <a:ext cx="280225" cy="280225"/>
            </a:xfrm>
            <a:prstGeom prst="rect">
              <a:avLst/>
            </a:prstGeom>
          </p:spPr>
        </p:pic>
        <p:pic>
          <p:nvPicPr>
            <p:cNvPr id="52" name="圖形 47">
              <a:extLst>
                <a:ext uri="{FF2B5EF4-FFF2-40B4-BE49-F238E27FC236}">
                  <a16:creationId xmlns:a16="http://schemas.microsoft.com/office/drawing/2014/main" id="{BB289366-41C7-4EB1-8B70-498F2911D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28820" y="3916643"/>
              <a:ext cx="280225" cy="280225"/>
            </a:xfrm>
            <a:prstGeom prst="rect">
              <a:avLst/>
            </a:prstGeom>
          </p:spPr>
        </p:pic>
        <p:pic>
          <p:nvPicPr>
            <p:cNvPr id="53" name="圖形 48">
              <a:extLst>
                <a:ext uri="{FF2B5EF4-FFF2-40B4-BE49-F238E27FC236}">
                  <a16:creationId xmlns:a16="http://schemas.microsoft.com/office/drawing/2014/main" id="{6030A346-6DCC-4ACD-8B7F-F88158DE0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11662" y="3916643"/>
              <a:ext cx="280225" cy="280225"/>
            </a:xfrm>
            <a:prstGeom prst="rect">
              <a:avLst/>
            </a:prstGeom>
          </p:spPr>
        </p:pic>
      </p:grpSp>
      <p:sp>
        <p:nvSpPr>
          <p:cNvPr id="54" name="文字方塊 120">
            <a:extLst>
              <a:ext uri="{FF2B5EF4-FFF2-40B4-BE49-F238E27FC236}">
                <a16:creationId xmlns:a16="http://schemas.microsoft.com/office/drawing/2014/main" id="{B5479D09-9987-4303-A609-A52DCB37F131}"/>
              </a:ext>
            </a:extLst>
          </p:cNvPr>
          <p:cNvSpPr txBox="1"/>
          <p:nvPr/>
        </p:nvSpPr>
        <p:spPr>
          <a:xfrm>
            <a:off x="3443335" y="1749873"/>
            <a:ext cx="1982623" cy="7269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难以掌握第一手准确信息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现场人员对底层缺乏了解，沟通不畅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指令难以确保正确执行</a:t>
            </a:r>
            <a:endParaRPr lang="zh-TW" altLang="en-US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grpSp>
        <p:nvGrpSpPr>
          <p:cNvPr id="55" name="群組 82">
            <a:extLst>
              <a:ext uri="{FF2B5EF4-FFF2-40B4-BE49-F238E27FC236}">
                <a16:creationId xmlns:a16="http://schemas.microsoft.com/office/drawing/2014/main" id="{058EC0A8-B4B3-42FB-A6EB-165A217AD4D0}"/>
              </a:ext>
            </a:extLst>
          </p:cNvPr>
          <p:cNvGrpSpPr/>
          <p:nvPr/>
        </p:nvGrpSpPr>
        <p:grpSpPr>
          <a:xfrm>
            <a:off x="6098063" y="1867744"/>
            <a:ext cx="1020178" cy="405001"/>
            <a:chOff x="2980294" y="3477683"/>
            <a:chExt cx="1811593" cy="719185"/>
          </a:xfrm>
        </p:grpSpPr>
        <p:pic>
          <p:nvPicPr>
            <p:cNvPr id="56" name="圖形 83">
              <a:extLst>
                <a:ext uri="{FF2B5EF4-FFF2-40B4-BE49-F238E27FC236}">
                  <a16:creationId xmlns:a16="http://schemas.microsoft.com/office/drawing/2014/main" id="{B4C53C9C-991E-48D2-838F-6C5811E2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980294" y="3477683"/>
              <a:ext cx="280225" cy="280225"/>
            </a:xfrm>
            <a:prstGeom prst="rect">
              <a:avLst/>
            </a:prstGeom>
          </p:spPr>
        </p:pic>
        <p:pic>
          <p:nvPicPr>
            <p:cNvPr id="57" name="圖形 84">
              <a:extLst>
                <a:ext uri="{FF2B5EF4-FFF2-40B4-BE49-F238E27FC236}">
                  <a16:creationId xmlns:a16="http://schemas.microsoft.com/office/drawing/2014/main" id="{855AA58C-8D9A-4BAD-8119-75953BD2B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980294" y="3916643"/>
              <a:ext cx="280225" cy="280225"/>
            </a:xfrm>
            <a:prstGeom prst="rect">
              <a:avLst/>
            </a:prstGeom>
          </p:spPr>
        </p:pic>
        <p:pic>
          <p:nvPicPr>
            <p:cNvPr id="58" name="圖形 85">
              <a:extLst>
                <a:ext uri="{FF2B5EF4-FFF2-40B4-BE49-F238E27FC236}">
                  <a16:creationId xmlns:a16="http://schemas.microsoft.com/office/drawing/2014/main" id="{B15B44C4-4344-4F15-B83D-B8A90BED2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366034" y="3477683"/>
              <a:ext cx="280225" cy="280225"/>
            </a:xfrm>
            <a:prstGeom prst="rect">
              <a:avLst/>
            </a:prstGeom>
          </p:spPr>
        </p:pic>
        <p:pic>
          <p:nvPicPr>
            <p:cNvPr id="59" name="圖形 86">
              <a:extLst>
                <a:ext uri="{FF2B5EF4-FFF2-40B4-BE49-F238E27FC236}">
                  <a16:creationId xmlns:a16="http://schemas.microsoft.com/office/drawing/2014/main" id="{76200F15-3DD1-4366-BB4B-CE10544D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47910" y="3477683"/>
              <a:ext cx="280225" cy="280225"/>
            </a:xfrm>
            <a:prstGeom prst="rect">
              <a:avLst/>
            </a:prstGeom>
          </p:spPr>
        </p:pic>
        <p:pic>
          <p:nvPicPr>
            <p:cNvPr id="60" name="圖形 87">
              <a:extLst>
                <a:ext uri="{FF2B5EF4-FFF2-40B4-BE49-F238E27FC236}">
                  <a16:creationId xmlns:a16="http://schemas.microsoft.com/office/drawing/2014/main" id="{517622F6-DA98-4B5F-A194-995E150FB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29786" y="3477683"/>
              <a:ext cx="280225" cy="280225"/>
            </a:xfrm>
            <a:prstGeom prst="rect">
              <a:avLst/>
            </a:prstGeom>
          </p:spPr>
        </p:pic>
        <p:pic>
          <p:nvPicPr>
            <p:cNvPr id="61" name="圖形 88">
              <a:extLst>
                <a:ext uri="{FF2B5EF4-FFF2-40B4-BE49-F238E27FC236}">
                  <a16:creationId xmlns:a16="http://schemas.microsoft.com/office/drawing/2014/main" id="{1932757B-0F29-497F-8EB2-BAD8F952B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11662" y="3477683"/>
              <a:ext cx="280225" cy="280225"/>
            </a:xfrm>
            <a:prstGeom prst="rect">
              <a:avLst/>
            </a:prstGeom>
          </p:spPr>
        </p:pic>
        <p:pic>
          <p:nvPicPr>
            <p:cNvPr id="62" name="圖形 89">
              <a:extLst>
                <a:ext uri="{FF2B5EF4-FFF2-40B4-BE49-F238E27FC236}">
                  <a16:creationId xmlns:a16="http://schemas.microsoft.com/office/drawing/2014/main" id="{428B531C-8743-4726-AFEF-6EEC8EE0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363136" y="3916643"/>
              <a:ext cx="280225" cy="280225"/>
            </a:xfrm>
            <a:prstGeom prst="rect">
              <a:avLst/>
            </a:prstGeom>
          </p:spPr>
        </p:pic>
        <p:pic>
          <p:nvPicPr>
            <p:cNvPr id="63" name="圖形 90">
              <a:extLst>
                <a:ext uri="{FF2B5EF4-FFF2-40B4-BE49-F238E27FC236}">
                  <a16:creationId xmlns:a16="http://schemas.microsoft.com/office/drawing/2014/main" id="{49AA84A6-D8A6-440C-B6D8-47C2D7DE7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745978" y="3916643"/>
              <a:ext cx="280225" cy="280225"/>
            </a:xfrm>
            <a:prstGeom prst="rect">
              <a:avLst/>
            </a:prstGeom>
          </p:spPr>
        </p:pic>
        <p:pic>
          <p:nvPicPr>
            <p:cNvPr id="64" name="圖形 91">
              <a:extLst>
                <a:ext uri="{FF2B5EF4-FFF2-40B4-BE49-F238E27FC236}">
                  <a16:creationId xmlns:a16="http://schemas.microsoft.com/office/drawing/2014/main" id="{FC46009B-E936-4D79-8872-EE26CCAB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28820" y="3916643"/>
              <a:ext cx="280225" cy="280225"/>
            </a:xfrm>
            <a:prstGeom prst="rect">
              <a:avLst/>
            </a:prstGeom>
          </p:spPr>
        </p:pic>
        <p:pic>
          <p:nvPicPr>
            <p:cNvPr id="65" name="圖形 92">
              <a:extLst>
                <a:ext uri="{FF2B5EF4-FFF2-40B4-BE49-F238E27FC236}">
                  <a16:creationId xmlns:a16="http://schemas.microsoft.com/office/drawing/2014/main" id="{4A50BF75-2C45-47B6-B1B2-58B4FC1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11662" y="3916643"/>
              <a:ext cx="280225" cy="280225"/>
            </a:xfrm>
            <a:prstGeom prst="rect">
              <a:avLst/>
            </a:prstGeom>
          </p:spPr>
        </p:pic>
      </p:grpSp>
      <p:sp>
        <p:nvSpPr>
          <p:cNvPr id="66" name="文字方塊 124">
            <a:extLst>
              <a:ext uri="{FF2B5EF4-FFF2-40B4-BE49-F238E27FC236}">
                <a16:creationId xmlns:a16="http://schemas.microsoft.com/office/drawing/2014/main" id="{445073F9-881B-4C03-9972-BF137543C800}"/>
              </a:ext>
            </a:extLst>
          </p:cNvPr>
          <p:cNvSpPr txBox="1"/>
          <p:nvPr/>
        </p:nvSpPr>
        <p:spPr>
          <a:xfrm>
            <a:off x="7286129" y="1812622"/>
            <a:ext cx="1760273" cy="6511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marR="0" lvl="0" indent="-17145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远程直接获取运行日志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71450" marR="0" lvl="0" indent="-17145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实时访问设备故障数据</a:t>
            </a:r>
          </a:p>
          <a:p>
            <a:pPr marL="171450" marR="0" lvl="0" indent="-171450" algn="l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远程连接设备直接操作</a:t>
            </a:r>
          </a:p>
        </p:txBody>
      </p:sp>
      <p:grpSp>
        <p:nvGrpSpPr>
          <p:cNvPr id="101" name="组合 100"/>
          <p:cNvGrpSpPr/>
          <p:nvPr/>
        </p:nvGrpSpPr>
        <p:grpSpPr>
          <a:xfrm>
            <a:off x="0" y="2887457"/>
            <a:ext cx="1932678" cy="970747"/>
            <a:chOff x="40979" y="3074057"/>
            <a:chExt cx="1932678" cy="970747"/>
          </a:xfrm>
        </p:grpSpPr>
        <p:sp>
          <p:nvSpPr>
            <p:cNvPr id="96" name="圆角矩形 95"/>
            <p:cNvSpPr/>
            <p:nvPr/>
          </p:nvSpPr>
          <p:spPr>
            <a:xfrm>
              <a:off x="1002910" y="3074057"/>
              <a:ext cx="970747" cy="9707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67" name="圖形 20">
              <a:extLst>
                <a:ext uri="{FF2B5EF4-FFF2-40B4-BE49-F238E27FC236}">
                  <a16:creationId xmlns:a16="http://schemas.microsoft.com/office/drawing/2014/main" id="{E9DAE424-94D5-4FFA-8ECC-E0F8A217A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0756" y="3205175"/>
              <a:ext cx="675000" cy="675000"/>
            </a:xfrm>
            <a:prstGeom prst="rect">
              <a:avLst/>
            </a:prstGeom>
          </p:spPr>
        </p:pic>
        <p:sp>
          <p:nvSpPr>
            <p:cNvPr id="68" name="文字方塊 117">
              <a:extLst>
                <a:ext uri="{FF2B5EF4-FFF2-40B4-BE49-F238E27FC236}">
                  <a16:creationId xmlns:a16="http://schemas.microsoft.com/office/drawing/2014/main" id="{3E928C18-2C21-48AE-AF55-E0D6C150FDC9}"/>
                </a:ext>
              </a:extLst>
            </p:cNvPr>
            <p:cNvSpPr txBox="1"/>
            <p:nvPr/>
          </p:nvSpPr>
          <p:spPr>
            <a:xfrm>
              <a:off x="40979" y="3420929"/>
              <a:ext cx="9952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日常运维</a:t>
              </a:r>
              <a:endParaRPr lang="zh-TW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grpSp>
        <p:nvGrpSpPr>
          <p:cNvPr id="69" name="群組 49">
            <a:extLst>
              <a:ext uri="{FF2B5EF4-FFF2-40B4-BE49-F238E27FC236}">
                <a16:creationId xmlns:a16="http://schemas.microsoft.com/office/drawing/2014/main" id="{A32722DB-0333-4062-92D7-CD5EB85AA051}"/>
              </a:ext>
            </a:extLst>
          </p:cNvPr>
          <p:cNvGrpSpPr/>
          <p:nvPr/>
        </p:nvGrpSpPr>
        <p:grpSpPr>
          <a:xfrm>
            <a:off x="2283440" y="2925267"/>
            <a:ext cx="1020178" cy="405001"/>
            <a:chOff x="2980294" y="3477683"/>
            <a:chExt cx="1811593" cy="719185"/>
          </a:xfrm>
        </p:grpSpPr>
        <p:pic>
          <p:nvPicPr>
            <p:cNvPr id="70" name="圖形 50">
              <a:extLst>
                <a:ext uri="{FF2B5EF4-FFF2-40B4-BE49-F238E27FC236}">
                  <a16:creationId xmlns:a16="http://schemas.microsoft.com/office/drawing/2014/main" id="{CFDE17A8-7534-4ED3-A930-FBA0404F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80294" y="3477683"/>
              <a:ext cx="280225" cy="280225"/>
            </a:xfrm>
            <a:prstGeom prst="rect">
              <a:avLst/>
            </a:prstGeom>
          </p:spPr>
        </p:pic>
        <p:pic>
          <p:nvPicPr>
            <p:cNvPr id="71" name="圖形 51">
              <a:extLst>
                <a:ext uri="{FF2B5EF4-FFF2-40B4-BE49-F238E27FC236}">
                  <a16:creationId xmlns:a16="http://schemas.microsoft.com/office/drawing/2014/main" id="{372C2602-D867-409F-AED2-EDB87FC3B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980294" y="3916643"/>
              <a:ext cx="280225" cy="280225"/>
            </a:xfrm>
            <a:prstGeom prst="rect">
              <a:avLst/>
            </a:prstGeom>
          </p:spPr>
        </p:pic>
        <p:pic>
          <p:nvPicPr>
            <p:cNvPr id="72" name="圖形 52">
              <a:extLst>
                <a:ext uri="{FF2B5EF4-FFF2-40B4-BE49-F238E27FC236}">
                  <a16:creationId xmlns:a16="http://schemas.microsoft.com/office/drawing/2014/main" id="{7718233F-D6F9-4C35-B21A-FD15FF075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66034" y="3477683"/>
              <a:ext cx="280225" cy="280225"/>
            </a:xfrm>
            <a:prstGeom prst="rect">
              <a:avLst/>
            </a:prstGeom>
          </p:spPr>
        </p:pic>
        <p:pic>
          <p:nvPicPr>
            <p:cNvPr id="73" name="圖形 53">
              <a:extLst>
                <a:ext uri="{FF2B5EF4-FFF2-40B4-BE49-F238E27FC236}">
                  <a16:creationId xmlns:a16="http://schemas.microsoft.com/office/drawing/2014/main" id="{5E70B022-CB41-4801-BF55-9CBECDE5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47910" y="3477683"/>
              <a:ext cx="280225" cy="280225"/>
            </a:xfrm>
            <a:prstGeom prst="rect">
              <a:avLst/>
            </a:prstGeom>
          </p:spPr>
        </p:pic>
        <p:pic>
          <p:nvPicPr>
            <p:cNvPr id="74" name="圖形 54">
              <a:extLst>
                <a:ext uri="{FF2B5EF4-FFF2-40B4-BE49-F238E27FC236}">
                  <a16:creationId xmlns:a16="http://schemas.microsoft.com/office/drawing/2014/main" id="{88D2445A-7A7F-4A00-89E7-6586CFAD8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29786" y="3477683"/>
              <a:ext cx="280225" cy="280225"/>
            </a:xfrm>
            <a:prstGeom prst="rect">
              <a:avLst/>
            </a:prstGeom>
          </p:spPr>
        </p:pic>
        <p:pic>
          <p:nvPicPr>
            <p:cNvPr id="75" name="圖形 55">
              <a:extLst>
                <a:ext uri="{FF2B5EF4-FFF2-40B4-BE49-F238E27FC236}">
                  <a16:creationId xmlns:a16="http://schemas.microsoft.com/office/drawing/2014/main" id="{9CF9C25F-67B6-40C1-A29C-04C493721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11662" y="3477683"/>
              <a:ext cx="280225" cy="280225"/>
            </a:xfrm>
            <a:prstGeom prst="rect">
              <a:avLst/>
            </a:prstGeom>
          </p:spPr>
        </p:pic>
        <p:pic>
          <p:nvPicPr>
            <p:cNvPr id="76" name="圖形 56">
              <a:extLst>
                <a:ext uri="{FF2B5EF4-FFF2-40B4-BE49-F238E27FC236}">
                  <a16:creationId xmlns:a16="http://schemas.microsoft.com/office/drawing/2014/main" id="{0AF1C580-BDF5-451E-BCD0-A5937B343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63136" y="3916643"/>
              <a:ext cx="280225" cy="280225"/>
            </a:xfrm>
            <a:prstGeom prst="rect">
              <a:avLst/>
            </a:prstGeom>
          </p:spPr>
        </p:pic>
        <p:pic>
          <p:nvPicPr>
            <p:cNvPr id="77" name="圖形 57">
              <a:extLst>
                <a:ext uri="{FF2B5EF4-FFF2-40B4-BE49-F238E27FC236}">
                  <a16:creationId xmlns:a16="http://schemas.microsoft.com/office/drawing/2014/main" id="{7EED7D63-3FBE-430F-84C8-13F057FD2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745978" y="3916643"/>
              <a:ext cx="280225" cy="280225"/>
            </a:xfrm>
            <a:prstGeom prst="rect">
              <a:avLst/>
            </a:prstGeom>
          </p:spPr>
        </p:pic>
        <p:pic>
          <p:nvPicPr>
            <p:cNvPr id="78" name="圖形 58">
              <a:extLst>
                <a:ext uri="{FF2B5EF4-FFF2-40B4-BE49-F238E27FC236}">
                  <a16:creationId xmlns:a16="http://schemas.microsoft.com/office/drawing/2014/main" id="{14D84A4B-C3AB-4ECD-B7B1-1AD688167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28820" y="3916643"/>
              <a:ext cx="280225" cy="280225"/>
            </a:xfrm>
            <a:prstGeom prst="rect">
              <a:avLst/>
            </a:prstGeom>
          </p:spPr>
        </p:pic>
        <p:pic>
          <p:nvPicPr>
            <p:cNvPr id="79" name="圖形 59">
              <a:extLst>
                <a:ext uri="{FF2B5EF4-FFF2-40B4-BE49-F238E27FC236}">
                  <a16:creationId xmlns:a16="http://schemas.microsoft.com/office/drawing/2014/main" id="{93E80A9C-FB0A-4632-9288-AC423D238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11662" y="3916643"/>
              <a:ext cx="280225" cy="280225"/>
            </a:xfrm>
            <a:prstGeom prst="rect">
              <a:avLst/>
            </a:prstGeom>
          </p:spPr>
        </p:pic>
      </p:grpSp>
      <p:sp>
        <p:nvSpPr>
          <p:cNvPr id="80" name="文字方塊 121">
            <a:extLst>
              <a:ext uri="{FF2B5EF4-FFF2-40B4-BE49-F238E27FC236}">
                <a16:creationId xmlns:a16="http://schemas.microsoft.com/office/drawing/2014/main" id="{0CD34DC4-3CBD-4CCA-8B77-56285BB7B560}"/>
              </a:ext>
            </a:extLst>
          </p:cNvPr>
          <p:cNvSpPr txBox="1"/>
          <p:nvPr/>
        </p:nvSpPr>
        <p:spPr>
          <a:xfrm>
            <a:off x="3486580" y="2852814"/>
            <a:ext cx="2016067" cy="7269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出差现场费用昂贵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日常维护耗时耗力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可能需要反复多次才能完成</a:t>
            </a:r>
            <a:endParaRPr lang="zh-TW" altLang="en-US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grpSp>
        <p:nvGrpSpPr>
          <p:cNvPr id="81" name="群組 93">
            <a:extLst>
              <a:ext uri="{FF2B5EF4-FFF2-40B4-BE49-F238E27FC236}">
                <a16:creationId xmlns:a16="http://schemas.microsoft.com/office/drawing/2014/main" id="{174E0532-7CB3-410B-9261-B8A13CCAEC76}"/>
              </a:ext>
            </a:extLst>
          </p:cNvPr>
          <p:cNvGrpSpPr/>
          <p:nvPr/>
        </p:nvGrpSpPr>
        <p:grpSpPr>
          <a:xfrm>
            <a:off x="6092430" y="2858277"/>
            <a:ext cx="1020178" cy="405001"/>
            <a:chOff x="2980294" y="3477683"/>
            <a:chExt cx="1811593" cy="719185"/>
          </a:xfrm>
        </p:grpSpPr>
        <p:pic>
          <p:nvPicPr>
            <p:cNvPr id="82" name="圖形 94">
              <a:extLst>
                <a:ext uri="{FF2B5EF4-FFF2-40B4-BE49-F238E27FC236}">
                  <a16:creationId xmlns:a16="http://schemas.microsoft.com/office/drawing/2014/main" id="{5BC9011D-5EF0-4E38-AFB7-C9362ED6A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980294" y="3477683"/>
              <a:ext cx="280225" cy="280225"/>
            </a:xfrm>
            <a:prstGeom prst="rect">
              <a:avLst/>
            </a:prstGeom>
          </p:spPr>
        </p:pic>
        <p:pic>
          <p:nvPicPr>
            <p:cNvPr id="83" name="圖形 95">
              <a:extLst>
                <a:ext uri="{FF2B5EF4-FFF2-40B4-BE49-F238E27FC236}">
                  <a16:creationId xmlns:a16="http://schemas.microsoft.com/office/drawing/2014/main" id="{54AAE5CB-DDFF-4F40-9ED7-674994904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980294" y="3916643"/>
              <a:ext cx="280225" cy="280225"/>
            </a:xfrm>
            <a:prstGeom prst="rect">
              <a:avLst/>
            </a:prstGeom>
          </p:spPr>
        </p:pic>
        <p:pic>
          <p:nvPicPr>
            <p:cNvPr id="84" name="圖形 96">
              <a:extLst>
                <a:ext uri="{FF2B5EF4-FFF2-40B4-BE49-F238E27FC236}">
                  <a16:creationId xmlns:a16="http://schemas.microsoft.com/office/drawing/2014/main" id="{7F6DBC1F-74E1-4CEC-8ED4-673AECFB2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366034" y="3477683"/>
              <a:ext cx="280225" cy="280225"/>
            </a:xfrm>
            <a:prstGeom prst="rect">
              <a:avLst/>
            </a:prstGeom>
          </p:spPr>
        </p:pic>
        <p:pic>
          <p:nvPicPr>
            <p:cNvPr id="85" name="圖形 97">
              <a:extLst>
                <a:ext uri="{FF2B5EF4-FFF2-40B4-BE49-F238E27FC236}">
                  <a16:creationId xmlns:a16="http://schemas.microsoft.com/office/drawing/2014/main" id="{9159A296-7E7A-480A-BD59-3A5CF580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47910" y="3477683"/>
              <a:ext cx="280225" cy="280225"/>
            </a:xfrm>
            <a:prstGeom prst="rect">
              <a:avLst/>
            </a:prstGeom>
          </p:spPr>
        </p:pic>
        <p:pic>
          <p:nvPicPr>
            <p:cNvPr id="86" name="圖形 98">
              <a:extLst>
                <a:ext uri="{FF2B5EF4-FFF2-40B4-BE49-F238E27FC236}">
                  <a16:creationId xmlns:a16="http://schemas.microsoft.com/office/drawing/2014/main" id="{664DC5A4-3E9C-4432-AEE6-C4C30F99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29786" y="3477683"/>
              <a:ext cx="280225" cy="280225"/>
            </a:xfrm>
            <a:prstGeom prst="rect">
              <a:avLst/>
            </a:prstGeom>
          </p:spPr>
        </p:pic>
        <p:pic>
          <p:nvPicPr>
            <p:cNvPr id="87" name="圖形 99">
              <a:extLst>
                <a:ext uri="{FF2B5EF4-FFF2-40B4-BE49-F238E27FC236}">
                  <a16:creationId xmlns:a16="http://schemas.microsoft.com/office/drawing/2014/main" id="{FE71DB50-1BCA-49F6-B673-57324D625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11662" y="3477683"/>
              <a:ext cx="280225" cy="280225"/>
            </a:xfrm>
            <a:prstGeom prst="rect">
              <a:avLst/>
            </a:prstGeom>
          </p:spPr>
        </p:pic>
        <p:pic>
          <p:nvPicPr>
            <p:cNvPr id="88" name="圖形 100">
              <a:extLst>
                <a:ext uri="{FF2B5EF4-FFF2-40B4-BE49-F238E27FC236}">
                  <a16:creationId xmlns:a16="http://schemas.microsoft.com/office/drawing/2014/main" id="{5B4F9F6D-6098-439F-850B-F051A733E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363136" y="3916643"/>
              <a:ext cx="280225" cy="280225"/>
            </a:xfrm>
            <a:prstGeom prst="rect">
              <a:avLst/>
            </a:prstGeom>
          </p:spPr>
        </p:pic>
        <p:pic>
          <p:nvPicPr>
            <p:cNvPr id="89" name="圖形 101">
              <a:extLst>
                <a:ext uri="{FF2B5EF4-FFF2-40B4-BE49-F238E27FC236}">
                  <a16:creationId xmlns:a16="http://schemas.microsoft.com/office/drawing/2014/main" id="{0A7CBEF2-E46C-4E67-B802-CAD6BDEF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745978" y="3916643"/>
              <a:ext cx="280225" cy="280225"/>
            </a:xfrm>
            <a:prstGeom prst="rect">
              <a:avLst/>
            </a:prstGeom>
          </p:spPr>
        </p:pic>
        <p:pic>
          <p:nvPicPr>
            <p:cNvPr id="90" name="圖形 102">
              <a:extLst>
                <a:ext uri="{FF2B5EF4-FFF2-40B4-BE49-F238E27FC236}">
                  <a16:creationId xmlns:a16="http://schemas.microsoft.com/office/drawing/2014/main" id="{7900B90A-17EF-4F4B-ACAA-000FEB47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28820" y="3916643"/>
              <a:ext cx="280225" cy="280225"/>
            </a:xfrm>
            <a:prstGeom prst="rect">
              <a:avLst/>
            </a:prstGeom>
          </p:spPr>
        </p:pic>
        <p:pic>
          <p:nvPicPr>
            <p:cNvPr id="91" name="圖形 103">
              <a:extLst>
                <a:ext uri="{FF2B5EF4-FFF2-40B4-BE49-F238E27FC236}">
                  <a16:creationId xmlns:a16="http://schemas.microsoft.com/office/drawing/2014/main" id="{47027D0F-B199-4176-A02D-167F84D72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11662" y="3916643"/>
              <a:ext cx="280225" cy="280225"/>
            </a:xfrm>
            <a:prstGeom prst="rect">
              <a:avLst/>
            </a:prstGeom>
          </p:spPr>
        </p:pic>
      </p:grpSp>
      <p:sp>
        <p:nvSpPr>
          <p:cNvPr id="92" name="文字方塊 125">
            <a:extLst>
              <a:ext uri="{FF2B5EF4-FFF2-40B4-BE49-F238E27FC236}">
                <a16:creationId xmlns:a16="http://schemas.microsoft.com/office/drawing/2014/main" id="{B4B4800E-7F01-4BEE-BFBA-A0D4C8BC30BA}"/>
              </a:ext>
            </a:extLst>
          </p:cNvPr>
          <p:cNvSpPr txBox="1"/>
          <p:nvPr/>
        </p:nvSpPr>
        <p:spPr>
          <a:xfrm>
            <a:off x="7306776" y="2748720"/>
            <a:ext cx="1634382" cy="6511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8588" indent="-128588" defTabSz="685800">
              <a:buFont typeface="Wingdings" panose="05000000000000000000" pitchFamily="2" charset="2"/>
              <a:buChar char="l"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远程故障排除，无需到访现场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indent="-128588" defTabSz="685800">
              <a:buFont typeface="Wingdings" panose="05000000000000000000" pitchFamily="2" charset="2"/>
              <a:buChar char="l"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批量远程更新配置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提前按计划例行维护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D79CA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-508" y="4002220"/>
            <a:ext cx="1962618" cy="970747"/>
            <a:chOff x="58810" y="4343884"/>
            <a:chExt cx="1962618" cy="970747"/>
          </a:xfrm>
        </p:grpSpPr>
        <p:sp>
          <p:nvSpPr>
            <p:cNvPr id="98" name="文字方塊 118">
              <a:extLst>
                <a:ext uri="{FF2B5EF4-FFF2-40B4-BE49-F238E27FC236}">
                  <a16:creationId xmlns:a16="http://schemas.microsoft.com/office/drawing/2014/main" id="{1C06A533-C25A-452E-85D5-F0AA55179D16}"/>
                </a:ext>
              </a:extLst>
            </p:cNvPr>
            <p:cNvSpPr txBox="1"/>
            <p:nvPr/>
          </p:nvSpPr>
          <p:spPr>
            <a:xfrm>
              <a:off x="58810" y="4502913"/>
              <a:ext cx="942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问题排查</a:t>
              </a:r>
              <a:endParaRPr lang="en-US" altLang="zh-CN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和报告</a:t>
              </a:r>
              <a:endParaRPr lang="zh-TW" altLang="en-US" sz="1200" b="1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1050681" y="4343884"/>
              <a:ext cx="970747" cy="9707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97" name="圖形 21">
              <a:extLst>
                <a:ext uri="{FF2B5EF4-FFF2-40B4-BE49-F238E27FC236}">
                  <a16:creationId xmlns:a16="http://schemas.microsoft.com/office/drawing/2014/main" id="{F553D88A-06A5-4406-A159-EFA60A561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17094" y="4468500"/>
              <a:ext cx="675000" cy="675000"/>
            </a:xfrm>
            <a:prstGeom prst="rect">
              <a:avLst/>
            </a:prstGeom>
          </p:spPr>
        </p:pic>
      </p:grpSp>
      <p:grpSp>
        <p:nvGrpSpPr>
          <p:cNvPr id="103" name="群組 60">
            <a:extLst>
              <a:ext uri="{FF2B5EF4-FFF2-40B4-BE49-F238E27FC236}">
                <a16:creationId xmlns:a16="http://schemas.microsoft.com/office/drawing/2014/main" id="{7368509F-BD91-42CB-829C-C0D76106DE43}"/>
              </a:ext>
            </a:extLst>
          </p:cNvPr>
          <p:cNvGrpSpPr/>
          <p:nvPr/>
        </p:nvGrpSpPr>
        <p:grpSpPr>
          <a:xfrm>
            <a:off x="2326407" y="3980782"/>
            <a:ext cx="1020178" cy="405001"/>
            <a:chOff x="2980294" y="3477683"/>
            <a:chExt cx="1811593" cy="719185"/>
          </a:xfrm>
        </p:grpSpPr>
        <p:pic>
          <p:nvPicPr>
            <p:cNvPr id="104" name="圖形 61">
              <a:extLst>
                <a:ext uri="{FF2B5EF4-FFF2-40B4-BE49-F238E27FC236}">
                  <a16:creationId xmlns:a16="http://schemas.microsoft.com/office/drawing/2014/main" id="{BEA9B199-4BCF-4221-977D-023852877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80294" y="3477683"/>
              <a:ext cx="280225" cy="280225"/>
            </a:xfrm>
            <a:prstGeom prst="rect">
              <a:avLst/>
            </a:prstGeom>
          </p:spPr>
        </p:pic>
        <p:pic>
          <p:nvPicPr>
            <p:cNvPr id="105" name="圖形 62">
              <a:extLst>
                <a:ext uri="{FF2B5EF4-FFF2-40B4-BE49-F238E27FC236}">
                  <a16:creationId xmlns:a16="http://schemas.microsoft.com/office/drawing/2014/main" id="{2280112F-9649-4B7D-B2C3-03B5BE6D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980294" y="3916643"/>
              <a:ext cx="280225" cy="280225"/>
            </a:xfrm>
            <a:prstGeom prst="rect">
              <a:avLst/>
            </a:prstGeom>
          </p:spPr>
        </p:pic>
        <p:pic>
          <p:nvPicPr>
            <p:cNvPr id="106" name="圖形 63">
              <a:extLst>
                <a:ext uri="{FF2B5EF4-FFF2-40B4-BE49-F238E27FC236}">
                  <a16:creationId xmlns:a16="http://schemas.microsoft.com/office/drawing/2014/main" id="{4C894BDF-5315-42C5-90C4-3ECE66E8C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66034" y="3477683"/>
              <a:ext cx="280225" cy="280225"/>
            </a:xfrm>
            <a:prstGeom prst="rect">
              <a:avLst/>
            </a:prstGeom>
          </p:spPr>
        </p:pic>
        <p:pic>
          <p:nvPicPr>
            <p:cNvPr id="107" name="圖形 64">
              <a:extLst>
                <a:ext uri="{FF2B5EF4-FFF2-40B4-BE49-F238E27FC236}">
                  <a16:creationId xmlns:a16="http://schemas.microsoft.com/office/drawing/2014/main" id="{CFB321B9-87BF-40E1-BF95-E846B35BB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47910" y="3477683"/>
              <a:ext cx="280225" cy="280225"/>
            </a:xfrm>
            <a:prstGeom prst="rect">
              <a:avLst/>
            </a:prstGeom>
          </p:spPr>
        </p:pic>
        <p:pic>
          <p:nvPicPr>
            <p:cNvPr id="108" name="圖形 65">
              <a:extLst>
                <a:ext uri="{FF2B5EF4-FFF2-40B4-BE49-F238E27FC236}">
                  <a16:creationId xmlns:a16="http://schemas.microsoft.com/office/drawing/2014/main" id="{E1A673C5-32CB-444C-9981-F8FDF3F44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29786" y="3477683"/>
              <a:ext cx="280225" cy="280225"/>
            </a:xfrm>
            <a:prstGeom prst="rect">
              <a:avLst/>
            </a:prstGeom>
          </p:spPr>
        </p:pic>
        <p:pic>
          <p:nvPicPr>
            <p:cNvPr id="109" name="圖形 66">
              <a:extLst>
                <a:ext uri="{FF2B5EF4-FFF2-40B4-BE49-F238E27FC236}">
                  <a16:creationId xmlns:a16="http://schemas.microsoft.com/office/drawing/2014/main" id="{0FD399A6-5E2F-40BC-A7D2-BE7A39CE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11662" y="3477683"/>
              <a:ext cx="280225" cy="280225"/>
            </a:xfrm>
            <a:prstGeom prst="rect">
              <a:avLst/>
            </a:prstGeom>
          </p:spPr>
        </p:pic>
        <p:pic>
          <p:nvPicPr>
            <p:cNvPr id="110" name="圖形 67">
              <a:extLst>
                <a:ext uri="{FF2B5EF4-FFF2-40B4-BE49-F238E27FC236}">
                  <a16:creationId xmlns:a16="http://schemas.microsoft.com/office/drawing/2014/main" id="{3BD319DE-B36C-4045-864E-6A7A84A5A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63136" y="3916643"/>
              <a:ext cx="280225" cy="280225"/>
            </a:xfrm>
            <a:prstGeom prst="rect">
              <a:avLst/>
            </a:prstGeom>
          </p:spPr>
        </p:pic>
        <p:pic>
          <p:nvPicPr>
            <p:cNvPr id="111" name="圖形 68">
              <a:extLst>
                <a:ext uri="{FF2B5EF4-FFF2-40B4-BE49-F238E27FC236}">
                  <a16:creationId xmlns:a16="http://schemas.microsoft.com/office/drawing/2014/main" id="{1BD77708-F3F6-4E74-9E39-819C5AD39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745978" y="3916643"/>
              <a:ext cx="280225" cy="280225"/>
            </a:xfrm>
            <a:prstGeom prst="rect">
              <a:avLst/>
            </a:prstGeom>
          </p:spPr>
        </p:pic>
        <p:pic>
          <p:nvPicPr>
            <p:cNvPr id="112" name="圖形 69">
              <a:extLst>
                <a:ext uri="{FF2B5EF4-FFF2-40B4-BE49-F238E27FC236}">
                  <a16:creationId xmlns:a16="http://schemas.microsoft.com/office/drawing/2014/main" id="{89EEBE02-4722-4E38-9E0C-C7FE329A5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28820" y="3916643"/>
              <a:ext cx="280225" cy="280225"/>
            </a:xfrm>
            <a:prstGeom prst="rect">
              <a:avLst/>
            </a:prstGeom>
          </p:spPr>
        </p:pic>
        <p:pic>
          <p:nvPicPr>
            <p:cNvPr id="113" name="圖形 70">
              <a:extLst>
                <a:ext uri="{FF2B5EF4-FFF2-40B4-BE49-F238E27FC236}">
                  <a16:creationId xmlns:a16="http://schemas.microsoft.com/office/drawing/2014/main" id="{D4624FB7-BF5B-4BDB-9B67-F2D396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11662" y="3916643"/>
              <a:ext cx="280225" cy="280225"/>
            </a:xfrm>
            <a:prstGeom prst="rect">
              <a:avLst/>
            </a:prstGeom>
          </p:spPr>
        </p:pic>
      </p:grpSp>
      <p:sp>
        <p:nvSpPr>
          <p:cNvPr id="114" name="文字方塊 122">
            <a:extLst>
              <a:ext uri="{FF2B5EF4-FFF2-40B4-BE49-F238E27FC236}">
                <a16:creationId xmlns:a16="http://schemas.microsoft.com/office/drawing/2014/main" id="{CA08FD37-4903-48A1-817D-70B06EB52D32}"/>
              </a:ext>
            </a:extLst>
          </p:cNvPr>
          <p:cNvSpPr txBox="1"/>
          <p:nvPr/>
        </p:nvSpPr>
        <p:spPr>
          <a:xfrm>
            <a:off x="3501939" y="3895732"/>
            <a:ext cx="1529971" cy="726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手动记录，生成报告</a:t>
            </a:r>
            <a:endParaRPr lang="en-US" altLang="zh-TW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难以排查潜在问题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难以定位具体问题</a:t>
            </a:r>
            <a:endParaRPr lang="zh-TW" altLang="en-US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grpSp>
        <p:nvGrpSpPr>
          <p:cNvPr id="115" name="群組 104">
            <a:extLst>
              <a:ext uri="{FF2B5EF4-FFF2-40B4-BE49-F238E27FC236}">
                <a16:creationId xmlns:a16="http://schemas.microsoft.com/office/drawing/2014/main" id="{388DAD64-50D9-4FCA-B3CF-0A2A822FDBA7}"/>
              </a:ext>
            </a:extLst>
          </p:cNvPr>
          <p:cNvGrpSpPr/>
          <p:nvPr/>
        </p:nvGrpSpPr>
        <p:grpSpPr>
          <a:xfrm>
            <a:off x="6099151" y="3976162"/>
            <a:ext cx="1020178" cy="405001"/>
            <a:chOff x="2980294" y="3477683"/>
            <a:chExt cx="1811593" cy="719185"/>
          </a:xfrm>
        </p:grpSpPr>
        <p:pic>
          <p:nvPicPr>
            <p:cNvPr id="116" name="圖形 105">
              <a:extLst>
                <a:ext uri="{FF2B5EF4-FFF2-40B4-BE49-F238E27FC236}">
                  <a16:creationId xmlns:a16="http://schemas.microsoft.com/office/drawing/2014/main" id="{1A73F97F-C01C-49BA-B6B1-8BD0F258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980294" y="3477683"/>
              <a:ext cx="280225" cy="280225"/>
            </a:xfrm>
            <a:prstGeom prst="rect">
              <a:avLst/>
            </a:prstGeom>
          </p:spPr>
        </p:pic>
        <p:pic>
          <p:nvPicPr>
            <p:cNvPr id="117" name="圖形 106">
              <a:extLst>
                <a:ext uri="{FF2B5EF4-FFF2-40B4-BE49-F238E27FC236}">
                  <a16:creationId xmlns:a16="http://schemas.microsoft.com/office/drawing/2014/main" id="{E486D839-BE10-4F69-8CE8-03D3CD6E6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980294" y="3916643"/>
              <a:ext cx="280225" cy="280225"/>
            </a:xfrm>
            <a:prstGeom prst="rect">
              <a:avLst/>
            </a:prstGeom>
          </p:spPr>
        </p:pic>
        <p:pic>
          <p:nvPicPr>
            <p:cNvPr id="118" name="圖形 107">
              <a:extLst>
                <a:ext uri="{FF2B5EF4-FFF2-40B4-BE49-F238E27FC236}">
                  <a16:creationId xmlns:a16="http://schemas.microsoft.com/office/drawing/2014/main" id="{7EB062C0-34F1-450F-84E8-28C47AE4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366034" y="3477683"/>
              <a:ext cx="280225" cy="280225"/>
            </a:xfrm>
            <a:prstGeom prst="rect">
              <a:avLst/>
            </a:prstGeom>
          </p:spPr>
        </p:pic>
        <p:pic>
          <p:nvPicPr>
            <p:cNvPr id="119" name="圖形 108">
              <a:extLst>
                <a:ext uri="{FF2B5EF4-FFF2-40B4-BE49-F238E27FC236}">
                  <a16:creationId xmlns:a16="http://schemas.microsoft.com/office/drawing/2014/main" id="{3919A72E-C554-432C-81D4-C1C6A1DD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47910" y="3477683"/>
              <a:ext cx="280225" cy="280225"/>
            </a:xfrm>
            <a:prstGeom prst="rect">
              <a:avLst/>
            </a:prstGeom>
          </p:spPr>
        </p:pic>
        <p:pic>
          <p:nvPicPr>
            <p:cNvPr id="120" name="圖形 109">
              <a:extLst>
                <a:ext uri="{FF2B5EF4-FFF2-40B4-BE49-F238E27FC236}">
                  <a16:creationId xmlns:a16="http://schemas.microsoft.com/office/drawing/2014/main" id="{60EA7709-EAF4-4636-82B3-C7710C9D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29786" y="3477683"/>
              <a:ext cx="280225" cy="280225"/>
            </a:xfrm>
            <a:prstGeom prst="rect">
              <a:avLst/>
            </a:prstGeom>
          </p:spPr>
        </p:pic>
        <p:pic>
          <p:nvPicPr>
            <p:cNvPr id="121" name="圖形 110">
              <a:extLst>
                <a:ext uri="{FF2B5EF4-FFF2-40B4-BE49-F238E27FC236}">
                  <a16:creationId xmlns:a16="http://schemas.microsoft.com/office/drawing/2014/main" id="{5B4D6C82-CBF7-4103-B4D6-F767CF87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11662" y="3477683"/>
              <a:ext cx="280225" cy="280225"/>
            </a:xfrm>
            <a:prstGeom prst="rect">
              <a:avLst/>
            </a:prstGeom>
          </p:spPr>
        </p:pic>
        <p:pic>
          <p:nvPicPr>
            <p:cNvPr id="122" name="圖形 111">
              <a:extLst>
                <a:ext uri="{FF2B5EF4-FFF2-40B4-BE49-F238E27FC236}">
                  <a16:creationId xmlns:a16="http://schemas.microsoft.com/office/drawing/2014/main" id="{682ED636-94C9-466F-A140-75BF6EC4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363136" y="3916643"/>
              <a:ext cx="280225" cy="280225"/>
            </a:xfrm>
            <a:prstGeom prst="rect">
              <a:avLst/>
            </a:prstGeom>
          </p:spPr>
        </p:pic>
        <p:pic>
          <p:nvPicPr>
            <p:cNvPr id="123" name="圖形 112">
              <a:extLst>
                <a:ext uri="{FF2B5EF4-FFF2-40B4-BE49-F238E27FC236}">
                  <a16:creationId xmlns:a16="http://schemas.microsoft.com/office/drawing/2014/main" id="{3212916E-1E4D-4845-9F36-E035BDDA7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745978" y="3916643"/>
              <a:ext cx="280225" cy="280225"/>
            </a:xfrm>
            <a:prstGeom prst="rect">
              <a:avLst/>
            </a:prstGeom>
          </p:spPr>
        </p:pic>
        <p:pic>
          <p:nvPicPr>
            <p:cNvPr id="124" name="圖形 113">
              <a:extLst>
                <a:ext uri="{FF2B5EF4-FFF2-40B4-BE49-F238E27FC236}">
                  <a16:creationId xmlns:a16="http://schemas.microsoft.com/office/drawing/2014/main" id="{7D071A36-561E-4574-987A-99C0C9A50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28820" y="3916643"/>
              <a:ext cx="280225" cy="280225"/>
            </a:xfrm>
            <a:prstGeom prst="rect">
              <a:avLst/>
            </a:prstGeom>
          </p:spPr>
        </p:pic>
        <p:pic>
          <p:nvPicPr>
            <p:cNvPr id="125" name="圖形 114">
              <a:extLst>
                <a:ext uri="{FF2B5EF4-FFF2-40B4-BE49-F238E27FC236}">
                  <a16:creationId xmlns:a16="http://schemas.microsoft.com/office/drawing/2014/main" id="{CB8C3EEE-A40C-4547-AFC4-43B28A890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11662" y="3916643"/>
              <a:ext cx="280225" cy="280225"/>
            </a:xfrm>
            <a:prstGeom prst="rect">
              <a:avLst/>
            </a:prstGeom>
          </p:spPr>
        </p:pic>
      </p:grpSp>
      <p:sp>
        <p:nvSpPr>
          <p:cNvPr id="126" name="文字方塊 126">
            <a:extLst>
              <a:ext uri="{FF2B5EF4-FFF2-40B4-BE49-F238E27FC236}">
                <a16:creationId xmlns:a16="http://schemas.microsoft.com/office/drawing/2014/main" id="{0E2FD13C-D136-4126-A0A2-F22D8DBDDD5F}"/>
              </a:ext>
            </a:extLst>
          </p:cNvPr>
          <p:cNvSpPr txBox="1"/>
          <p:nvPr/>
        </p:nvSpPr>
        <p:spPr>
          <a:xfrm>
            <a:off x="7322727" y="3895732"/>
            <a:ext cx="1687079" cy="6511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状态自动报告和记录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自动发现潜在问题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000" b="1" dirty="0">
                <a:solidFill>
                  <a:srgbClr val="4BACC6">
                    <a:lumMod val="75000"/>
                  </a:srgb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快速自动定位分析问题</a:t>
            </a:r>
            <a:endParaRPr lang="en-US" altLang="zh-CN" sz="1000" b="1" dirty="0">
              <a:solidFill>
                <a:srgbClr val="4BACC6">
                  <a:lumMod val="75000"/>
                </a:srgb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74287" y="4885172"/>
            <a:ext cx="1001193" cy="20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0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矩形 163"/>
          <p:cNvSpPr/>
          <p:nvPr/>
        </p:nvSpPr>
        <p:spPr>
          <a:xfrm>
            <a:off x="4635809" y="1167284"/>
            <a:ext cx="4508192" cy="3878866"/>
          </a:xfrm>
          <a:prstGeom prst="rect">
            <a:avLst/>
          </a:prstGeom>
          <a:gradFill flip="none" rotWithShape="1">
            <a:gsLst>
              <a:gs pos="7000">
                <a:srgbClr val="00B0F0">
                  <a:tint val="66000"/>
                  <a:satMod val="160000"/>
                  <a:alpha val="11000"/>
                </a:srgbClr>
              </a:gs>
              <a:gs pos="50000">
                <a:srgbClr val="0070C0">
                  <a:alpha val="26000"/>
                </a:srgbClr>
              </a:gs>
              <a:gs pos="93000">
                <a:srgbClr val="00B0F0">
                  <a:tint val="23500"/>
                  <a:satMod val="160000"/>
                  <a:alpha val="300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508" y="1153250"/>
            <a:ext cx="4504575" cy="3886739"/>
          </a:xfrm>
          <a:prstGeom prst="rect">
            <a:avLst/>
          </a:prstGeom>
          <a:gradFill flip="none" rotWithShape="1">
            <a:gsLst>
              <a:gs pos="7000">
                <a:srgbClr val="00B0F0">
                  <a:tint val="66000"/>
                  <a:satMod val="160000"/>
                  <a:alpha val="11000"/>
                </a:srgbClr>
              </a:gs>
              <a:gs pos="50000">
                <a:srgbClr val="0070C0">
                  <a:alpha val="26000"/>
                </a:srgbClr>
              </a:gs>
              <a:gs pos="93000">
                <a:srgbClr val="00B0F0">
                  <a:tint val="23500"/>
                  <a:satMod val="160000"/>
                  <a:alpha val="300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lgDash"/>
          </a:ln>
          <a:effectLst/>
        </p:spPr>
        <p:txBody>
          <a:bodyPr lIns="91438" tIns="45719" rIns="91438" bIns="45719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cxnSp>
        <p:nvCxnSpPr>
          <p:cNvPr id="157" name="直接箭头连接符 156"/>
          <p:cNvCxnSpPr/>
          <p:nvPr/>
        </p:nvCxnSpPr>
        <p:spPr>
          <a:xfrm flipH="1" flipV="1">
            <a:off x="7092280" y="1401316"/>
            <a:ext cx="15223" cy="17464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4824028" y="1400280"/>
            <a:ext cx="13458" cy="173902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167" r="96875">
                        <a14:foregroundMark x1="50521" y1="11765" x2="50521" y2="11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34" y="309782"/>
            <a:ext cx="518386" cy="50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216316" y="413860"/>
            <a:ext cx="991489" cy="725458"/>
            <a:chOff x="2123728" y="771550"/>
            <a:chExt cx="1488165" cy="1116124"/>
          </a:xfrm>
        </p:grpSpPr>
        <p:pic>
          <p:nvPicPr>
            <p:cNvPr id="5122" name="Picture 2" descr="See the source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771550"/>
              <a:ext cx="1488165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3626" y="879563"/>
              <a:ext cx="380202" cy="864096"/>
            </a:xfrm>
            <a:prstGeom prst="rect">
              <a:avLst/>
            </a:prstGeom>
          </p:spPr>
        </p:pic>
      </p:grpSp>
      <p:cxnSp>
        <p:nvCxnSpPr>
          <p:cNvPr id="16" name="直接箭头连接符 15"/>
          <p:cNvCxnSpPr/>
          <p:nvPr/>
        </p:nvCxnSpPr>
        <p:spPr>
          <a:xfrm flipH="1">
            <a:off x="2576392" y="846181"/>
            <a:ext cx="1538852" cy="3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920510" y="568446"/>
            <a:ext cx="1428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异常故障处理流程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110406" y="844824"/>
            <a:ext cx="1452292" cy="4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685652" y="590343"/>
            <a:ext cx="1619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设备接入和日常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运维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管理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515" y="3455316"/>
            <a:ext cx="2306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应用软件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/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系统远程部署更新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,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批量更新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333450" y="2254878"/>
            <a:ext cx="2193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远程桌面和控制台访问设备和操控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46578" y="2252290"/>
            <a:ext cx="1619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设备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注册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上线，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分组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07382" y="4843363"/>
            <a:ext cx="2381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自定义事件告警，规则联动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6660" y="1669130"/>
            <a:ext cx="2196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实时状态查看，</a:t>
            </a:r>
            <a:r>
              <a:rPr lang="en-US" altLang="zh-CN" sz="1000" dirty="0"/>
              <a:t>CPU</a:t>
            </a:r>
            <a:r>
              <a:rPr lang="zh-CN" altLang="en-US" sz="1000" dirty="0"/>
              <a:t>，内存，存储，软件，</a:t>
            </a:r>
            <a:r>
              <a:rPr lang="en-US" altLang="zh-CN" sz="1000" dirty="0" err="1"/>
              <a:t>docker</a:t>
            </a:r>
            <a:endParaRPr lang="zh-CN" altLang="en-US" sz="1000" dirty="0"/>
          </a:p>
        </p:txBody>
      </p:sp>
      <p:sp>
        <p:nvSpPr>
          <p:cNvPr id="33" name="文本框 32"/>
          <p:cNvSpPr txBox="1"/>
          <p:nvPr/>
        </p:nvSpPr>
        <p:spPr>
          <a:xfrm>
            <a:off x="2362201" y="3450245"/>
            <a:ext cx="206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远程配置：背光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/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音量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/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定时开关机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/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白名单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/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kiosk/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系统安全策略等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69" name="標題 1">
            <a:extLst>
              <a:ext uri="{FF2B5EF4-FFF2-40B4-BE49-F238E27FC236}">
                <a16:creationId xmlns:a16="http://schemas.microsoft.com/office/drawing/2014/main" id="{579BFD6D-71DD-4544-A851-89D6F888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07" y="-30438"/>
            <a:ext cx="9143230" cy="457985"/>
          </a:xfrm>
        </p:spPr>
        <p:txBody>
          <a:bodyPr>
            <a:normAutofit/>
          </a:bodyPr>
          <a:lstStyle/>
          <a:p>
            <a:r>
              <a:rPr kumimoji="1"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日常运维</a:t>
            </a:r>
            <a:r>
              <a:rPr kumimoji="1"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</a:t>
            </a:r>
            <a:r>
              <a:rPr kumimoji="1"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故障</a:t>
            </a:r>
            <a:r>
              <a:rPr kumimoji="1"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处理常见需求处理</a:t>
            </a:r>
            <a:endParaRPr kumimoji="1" lang="zh-TW" altLang="en-US" sz="22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140" name="图片 5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67" y="2460937"/>
            <a:ext cx="2154491" cy="989308"/>
          </a:xfrm>
          <a:prstGeom prst="rect">
            <a:avLst/>
          </a:prstGeom>
        </p:spPr>
      </p:pic>
      <p:pic>
        <p:nvPicPr>
          <p:cNvPr id="5141" name="图片 51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6" y="1284496"/>
            <a:ext cx="2133463" cy="980188"/>
          </a:xfrm>
          <a:prstGeom prst="rect">
            <a:avLst/>
          </a:prstGeom>
        </p:spPr>
      </p:pic>
      <p:pic>
        <p:nvPicPr>
          <p:cNvPr id="5142" name="图片 51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160" y="1286878"/>
            <a:ext cx="2079232" cy="953809"/>
          </a:xfrm>
          <a:prstGeom prst="rect">
            <a:avLst/>
          </a:prstGeom>
        </p:spPr>
      </p:pic>
      <p:sp>
        <p:nvSpPr>
          <p:cNvPr id="104" name="圆角矩形 103"/>
          <p:cNvSpPr/>
          <p:nvPr/>
        </p:nvSpPr>
        <p:spPr>
          <a:xfrm>
            <a:off x="2339752" y="1262892"/>
            <a:ext cx="2106640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1500" y="1262159"/>
            <a:ext cx="2178648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89908" y="2465653"/>
            <a:ext cx="2178648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5168" name="组合 5167"/>
          <p:cNvGrpSpPr/>
          <p:nvPr/>
        </p:nvGrpSpPr>
        <p:grpSpPr>
          <a:xfrm>
            <a:off x="1611139" y="510431"/>
            <a:ext cx="757248" cy="519353"/>
            <a:chOff x="6649550" y="599417"/>
            <a:chExt cx="757248" cy="519353"/>
          </a:xfrm>
        </p:grpSpPr>
        <p:grpSp>
          <p:nvGrpSpPr>
            <p:cNvPr id="10" name="组合 9"/>
            <p:cNvGrpSpPr/>
            <p:nvPr/>
          </p:nvGrpSpPr>
          <p:grpSpPr>
            <a:xfrm>
              <a:off x="6649550" y="599417"/>
              <a:ext cx="757248" cy="519353"/>
              <a:chOff x="3539057" y="870999"/>
              <a:chExt cx="1948173" cy="1119277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3539057" y="870999"/>
                <a:ext cx="1948173" cy="1016675"/>
              </a:xfrm>
              <a:prstGeom prst="roundRect">
                <a:avLst>
                  <a:gd name="adj" fmla="val 3807"/>
                </a:avLst>
              </a:prstGeom>
              <a:solidFill>
                <a:sysClr val="window" lastClr="FFFFFF"/>
              </a:solidFill>
              <a:ln w="5715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187920" y="1887674"/>
                <a:ext cx="701380" cy="10260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3959932" y="1980111"/>
                <a:ext cx="1139298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59" name="图片 51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8195" y="627534"/>
              <a:ext cx="739958" cy="422194"/>
            </a:xfrm>
            <a:prstGeom prst="rect">
              <a:avLst/>
            </a:prstGeom>
          </p:spPr>
        </p:pic>
      </p:grpSp>
      <p:sp>
        <p:nvSpPr>
          <p:cNvPr id="5166" name="文本框 5165"/>
          <p:cNvSpPr txBox="1"/>
          <p:nvPr/>
        </p:nvSpPr>
        <p:spPr>
          <a:xfrm>
            <a:off x="4090852" y="951570"/>
            <a:ext cx="805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IT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管理员</a:t>
            </a:r>
          </a:p>
        </p:txBody>
      </p:sp>
      <p:pic>
        <p:nvPicPr>
          <p:cNvPr id="5167" name="图片 51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9387" y="2491931"/>
            <a:ext cx="2067005" cy="943562"/>
          </a:xfrm>
          <a:prstGeom prst="rect">
            <a:avLst/>
          </a:prstGeom>
        </p:spPr>
      </p:pic>
      <p:sp>
        <p:nvSpPr>
          <p:cNvPr id="122" name="圆角矩形 121"/>
          <p:cNvSpPr/>
          <p:nvPr/>
        </p:nvSpPr>
        <p:spPr>
          <a:xfrm>
            <a:off x="2353913" y="2475478"/>
            <a:ext cx="2092479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881973" y="1194674"/>
            <a:ext cx="181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手机</a:t>
            </a:r>
            <a:r>
              <a:rPr lang="zh-CN" altLang="en-US" sz="1000" dirty="0" smtClean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实时</a:t>
            </a:r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接收告警，实时掌控</a:t>
            </a:r>
            <a:r>
              <a:rPr lang="zh-CN" altLang="en-US" sz="1000" dirty="0" smtClean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设备各种状态</a:t>
            </a:r>
            <a:endParaRPr lang="zh-CN" altLang="en-US" sz="1000" dirty="0">
              <a:solidFill>
                <a:srgbClr val="0070C0"/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131553" y="2607754"/>
            <a:ext cx="190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可远程桌面</a:t>
            </a:r>
            <a:r>
              <a:rPr lang="en-US" altLang="zh-CN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/</a:t>
            </a:r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远程</a:t>
            </a:r>
            <a:r>
              <a:rPr lang="en-US" altLang="zh-CN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SSH</a:t>
            </a:r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登录边缘设备进行各种操作，解决问题 。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7226460" y="1200225"/>
            <a:ext cx="1366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问题解决，手机监控显示恢复正常</a:t>
            </a:r>
          </a:p>
        </p:txBody>
      </p:sp>
      <p:pic>
        <p:nvPicPr>
          <p:cNvPr id="132" name="图片 1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009" y="3174685"/>
            <a:ext cx="2154505" cy="988324"/>
          </a:xfrm>
          <a:prstGeom prst="rect">
            <a:avLst/>
          </a:prstGeom>
        </p:spPr>
      </p:pic>
      <p:sp>
        <p:nvSpPr>
          <p:cNvPr id="133" name="圆角矩形 132"/>
          <p:cNvSpPr/>
          <p:nvPr/>
        </p:nvSpPr>
        <p:spPr>
          <a:xfrm>
            <a:off x="4588452" y="3147814"/>
            <a:ext cx="2178648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2199" y="3146515"/>
            <a:ext cx="2185038" cy="996328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66298" y="1581807"/>
            <a:ext cx="2176356" cy="995890"/>
          </a:xfrm>
          <a:prstGeom prst="rect">
            <a:avLst/>
          </a:prstGeom>
        </p:spPr>
      </p:pic>
      <p:sp>
        <p:nvSpPr>
          <p:cNvPr id="137" name="圆角矩形 136"/>
          <p:cNvSpPr/>
          <p:nvPr/>
        </p:nvSpPr>
        <p:spPr>
          <a:xfrm>
            <a:off x="6850522" y="1609295"/>
            <a:ext cx="2178648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38" name="圆角矩形 137"/>
          <p:cNvSpPr/>
          <p:nvPr/>
        </p:nvSpPr>
        <p:spPr>
          <a:xfrm>
            <a:off x="6847059" y="3132324"/>
            <a:ext cx="2178648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140" name="Picture 6" descr="See the source imag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735" y="807554"/>
            <a:ext cx="199245" cy="19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0" descr="See the source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70" y="805119"/>
            <a:ext cx="218458" cy="2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See the source imag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807554"/>
            <a:ext cx="17462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文本框 144"/>
          <p:cNvSpPr txBox="1"/>
          <p:nvPr/>
        </p:nvSpPr>
        <p:spPr>
          <a:xfrm>
            <a:off x="14041" y="4862584"/>
            <a:ext cx="22438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设备运行状态，工业数据接入和监控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824028" y="2639746"/>
            <a:ext cx="181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登录</a:t>
            </a:r>
            <a:r>
              <a:rPr lang="en-US" altLang="zh-CN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Web</a:t>
            </a:r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网页</a:t>
            </a:r>
            <a:r>
              <a:rPr lang="zh-CN" altLang="en-US" sz="1000" dirty="0" smtClean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，快速定位发生异常</a:t>
            </a:r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设备</a:t>
            </a:r>
          </a:p>
        </p:txBody>
      </p:sp>
      <p:pic>
        <p:nvPicPr>
          <p:cNvPr id="165" name="图片 164" descr="C:\Users\jianfeng.dai\AppData\Local\Microsoft\Windows\INetCache\Content.Outlook\NNOREGKW\AppHub_icon.png"/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6248"/>
            <a:ext cx="567619" cy="574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文本框 125"/>
          <p:cNvSpPr txBox="1"/>
          <p:nvPr/>
        </p:nvSpPr>
        <p:spPr>
          <a:xfrm>
            <a:off x="4826631" y="4157641"/>
            <a:ext cx="1633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精准自动定位出异常故障点，包括各种硬件故障，软件故障和外设故障等等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7130672" y="4150415"/>
            <a:ext cx="186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彻底定位原因，比如内存使用异常，可查看使用率最高的</a:t>
            </a:r>
            <a:r>
              <a:rPr lang="en-US" altLang="zh-CN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5</a:t>
            </a:r>
            <a:r>
              <a:rPr lang="zh-CN" altLang="en-US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个进程，同时可以远程获取系统运行</a:t>
            </a:r>
            <a:r>
              <a:rPr lang="en-US" altLang="zh-CN" sz="1000" dirty="0">
                <a:solidFill>
                  <a:srgbClr val="0070C0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log</a:t>
            </a:r>
            <a:endParaRPr lang="zh-CN" altLang="en-US" sz="1000" dirty="0">
              <a:solidFill>
                <a:srgbClr val="0070C0"/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4818352" y="4166055"/>
            <a:ext cx="3090" cy="57118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V="1">
            <a:off x="7125005" y="4135271"/>
            <a:ext cx="4477" cy="6122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4826631" y="4723300"/>
            <a:ext cx="2304922" cy="1489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5627984" y="968289"/>
            <a:ext cx="244848" cy="25215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526183" y="2937351"/>
            <a:ext cx="244848" cy="25215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819396" y="2918248"/>
            <a:ext cx="244848" cy="25215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4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811428" y="1455249"/>
            <a:ext cx="244848" cy="25215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5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7628918" y="976410"/>
            <a:ext cx="244848" cy="25215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6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40" y="1612414"/>
            <a:ext cx="2148359" cy="975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6" name="圆角矩形 135"/>
          <p:cNvSpPr/>
          <p:nvPr/>
        </p:nvSpPr>
        <p:spPr>
          <a:xfrm>
            <a:off x="4588452" y="1599199"/>
            <a:ext cx="2178648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56394" y="3847988"/>
            <a:ext cx="2066900" cy="976154"/>
          </a:xfrm>
          <a:prstGeom prst="rect">
            <a:avLst/>
          </a:prstGeom>
        </p:spPr>
      </p:pic>
      <p:sp>
        <p:nvSpPr>
          <p:cNvPr id="121" name="圆角矩形 120"/>
          <p:cNvSpPr/>
          <p:nvPr/>
        </p:nvSpPr>
        <p:spPr>
          <a:xfrm>
            <a:off x="89908" y="3844627"/>
            <a:ext cx="2178648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6475" y="3847988"/>
            <a:ext cx="2115784" cy="954315"/>
          </a:xfrm>
          <a:prstGeom prst="rect">
            <a:avLst/>
          </a:prstGeom>
        </p:spPr>
      </p:pic>
      <p:sp>
        <p:nvSpPr>
          <p:cNvPr id="144" name="圆角矩形 143"/>
          <p:cNvSpPr/>
          <p:nvPr/>
        </p:nvSpPr>
        <p:spPr>
          <a:xfrm>
            <a:off x="2339752" y="3844627"/>
            <a:ext cx="2092479" cy="995375"/>
          </a:xfrm>
          <a:prstGeom prst="roundRect">
            <a:avLst>
              <a:gd name="adj" fmla="val 3807"/>
            </a:avLst>
          </a:prstGeom>
          <a:noFill/>
          <a:ln w="571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529814" y="1483492"/>
            <a:ext cx="244848" cy="25215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1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 168"/>
          <p:cNvSpPr/>
          <p:nvPr/>
        </p:nvSpPr>
        <p:spPr>
          <a:xfrm>
            <a:off x="231187" y="4683274"/>
            <a:ext cx="8719508" cy="3391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196" tIns="45598" rIns="91196" bIns="45598" numCol="1" spcCol="0" rtlCol="0" fromWordArt="0" anchor="ctr" anchorCtr="0" forceAA="0" compatLnSpc="1">
            <a:noAutofit/>
          </a:bodyPr>
          <a:lstStyle/>
          <a:p>
            <a:pPr algn="ctr" defTabSz="911837">
              <a:buClr>
                <a:srgbClr val="000000"/>
              </a:buClr>
              <a:defRPr/>
            </a:pPr>
            <a:endParaRPr lang="zh-CN" altLang="en-US" sz="1425" kern="0">
              <a:solidFill>
                <a:prstClr val="black">
                  <a:lumMod val="85000"/>
                  <a:lumOff val="15000"/>
                </a:prstClr>
              </a:solidFill>
              <a:latin typeface="MingLiU-ExtB" panose="02020500000000000000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90657" y="3662830"/>
            <a:ext cx="8628153" cy="8997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196" tIns="45598" rIns="91196" bIns="45598" numCol="1" spcCol="0" rtlCol="0" fromWordArt="0" anchor="ctr" anchorCtr="0" forceAA="0" compatLnSpc="1">
            <a:noAutofit/>
          </a:bodyPr>
          <a:lstStyle/>
          <a:p>
            <a:pPr algn="ctr" defTabSz="911837">
              <a:buClr>
                <a:srgbClr val="000000"/>
              </a:buClr>
              <a:defRPr/>
            </a:pPr>
            <a:endParaRPr lang="zh-CN" altLang="en-US" sz="1425" kern="0" dirty="0">
              <a:solidFill>
                <a:prstClr val="black">
                  <a:lumMod val="85000"/>
                  <a:lumOff val="15000"/>
                </a:prstClr>
              </a:solidFill>
              <a:latin typeface="Noto Sans" panose="020B0502040504020204" pitchFamily="34" charset="0"/>
              <a:ea typeface="Microsoft JhengHei" panose="020B0604030504040204" pitchFamily="34" charset="-12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4980" y="1610383"/>
            <a:ext cx="8719508" cy="1710991"/>
          </a:xfrm>
          <a:prstGeom prst="rect">
            <a:avLst/>
          </a:prstGeom>
          <a:solidFill>
            <a:srgbClr val="00B0F0">
              <a:alpha val="8000"/>
            </a:srgbClr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196" tIns="45598" rIns="91196" bIns="45598" numCol="1" spcCol="0" rtlCol="0" fromWordArt="0" anchor="ctr" anchorCtr="0" forceAA="0" compatLnSpc="1">
            <a:noAutofit/>
          </a:bodyPr>
          <a:lstStyle/>
          <a:p>
            <a:pPr algn="ctr" defTabSz="911837">
              <a:buClr>
                <a:srgbClr val="000000"/>
              </a:buClr>
              <a:defRPr/>
            </a:pPr>
            <a:endParaRPr lang="zh-CN" altLang="en-US" sz="1425" kern="0">
              <a:solidFill>
                <a:prstClr val="black">
                  <a:lumMod val="85000"/>
                  <a:lumOff val="15000"/>
                </a:prstClr>
              </a:solidFill>
              <a:latin typeface="MingLiU-ExtB" panose="02020500000000000000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586385" y="498087"/>
            <a:ext cx="2306096" cy="968166"/>
          </a:xfrm>
          <a:prstGeom prst="rect">
            <a:avLst/>
          </a:prstGeom>
          <a:ln w="6350">
            <a:solidFill>
              <a:srgbClr val="00B0F0">
                <a:alpha val="49020"/>
              </a:srgb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414" tIns="34289" rIns="68414" bIns="34289" rtlCol="0" anchor="ctr"/>
          <a:lstStyle/>
          <a:p>
            <a:pPr algn="ctr" defTabSz="683243">
              <a:defRPr/>
            </a:pPr>
            <a:endParaRPr lang="zh-CN" altLang="en-US" sz="1425">
              <a:solidFill>
                <a:prstClr val="black">
                  <a:lumMod val="85000"/>
                  <a:lumOff val="15000"/>
                </a:prstClr>
              </a:solidFill>
              <a:latin typeface="MingLiU-ExtB" panose="02020500000000000000" charset="-120"/>
              <a:ea typeface="Microsoft JhengHei" panose="020B0604030504040204" pitchFamily="34" charset="-120"/>
            </a:endParaRPr>
          </a:p>
        </p:txBody>
      </p:sp>
      <p:grpSp>
        <p:nvGrpSpPr>
          <p:cNvPr id="142" name="群組 155"/>
          <p:cNvGrpSpPr/>
          <p:nvPr/>
        </p:nvGrpSpPr>
        <p:grpSpPr>
          <a:xfrm>
            <a:off x="8064389" y="899236"/>
            <a:ext cx="770939" cy="338739"/>
            <a:chOff x="3809417" y="424956"/>
            <a:chExt cx="1488395" cy="761521"/>
          </a:xfrm>
        </p:grpSpPr>
        <p:sp>
          <p:nvSpPr>
            <p:cNvPr id="143" name="Shape 1027"/>
            <p:cNvSpPr/>
            <p:nvPr/>
          </p:nvSpPr>
          <p:spPr>
            <a:xfrm>
              <a:off x="3920903" y="424956"/>
              <a:ext cx="1326867" cy="761521"/>
            </a:xfrm>
            <a:custGeom>
              <a:avLst/>
              <a:gdLst/>
              <a:ahLst/>
              <a:cxnLst/>
              <a:rect l="0" t="0" r="0" b="0"/>
              <a:pathLst>
                <a:path w="19198" h="10845" extrusionOk="0">
                  <a:moveTo>
                    <a:pt x="7572" y="1"/>
                  </a:moveTo>
                  <a:lnTo>
                    <a:pt x="7108" y="25"/>
                  </a:lnTo>
                  <a:lnTo>
                    <a:pt x="6668" y="98"/>
                  </a:lnTo>
                  <a:lnTo>
                    <a:pt x="6229" y="196"/>
                  </a:lnTo>
                  <a:lnTo>
                    <a:pt x="5813" y="343"/>
                  </a:lnTo>
                  <a:lnTo>
                    <a:pt x="5423" y="538"/>
                  </a:lnTo>
                  <a:lnTo>
                    <a:pt x="5056" y="758"/>
                  </a:lnTo>
                  <a:lnTo>
                    <a:pt x="4714" y="1026"/>
                  </a:lnTo>
                  <a:lnTo>
                    <a:pt x="4397" y="1319"/>
                  </a:lnTo>
                  <a:lnTo>
                    <a:pt x="4104" y="1637"/>
                  </a:lnTo>
                  <a:lnTo>
                    <a:pt x="3835" y="1979"/>
                  </a:lnTo>
                  <a:lnTo>
                    <a:pt x="3615" y="2345"/>
                  </a:lnTo>
                  <a:lnTo>
                    <a:pt x="3420" y="2736"/>
                  </a:lnTo>
                  <a:lnTo>
                    <a:pt x="3273" y="3151"/>
                  </a:lnTo>
                  <a:lnTo>
                    <a:pt x="3151" y="3591"/>
                  </a:lnTo>
                  <a:lnTo>
                    <a:pt x="3102" y="4030"/>
                  </a:lnTo>
                  <a:lnTo>
                    <a:pt x="3078" y="4494"/>
                  </a:lnTo>
                  <a:lnTo>
                    <a:pt x="3078" y="4788"/>
                  </a:lnTo>
                  <a:lnTo>
                    <a:pt x="2712" y="4788"/>
                  </a:lnTo>
                  <a:lnTo>
                    <a:pt x="2419" y="4836"/>
                  </a:lnTo>
                  <a:lnTo>
                    <a:pt x="2125" y="4910"/>
                  </a:lnTo>
                  <a:lnTo>
                    <a:pt x="1832" y="5032"/>
                  </a:lnTo>
                  <a:lnTo>
                    <a:pt x="1588" y="5154"/>
                  </a:lnTo>
                  <a:lnTo>
                    <a:pt x="1320" y="5300"/>
                  </a:lnTo>
                  <a:lnTo>
                    <a:pt x="1100" y="5471"/>
                  </a:lnTo>
                  <a:lnTo>
                    <a:pt x="880" y="5667"/>
                  </a:lnTo>
                  <a:lnTo>
                    <a:pt x="685" y="5887"/>
                  </a:lnTo>
                  <a:lnTo>
                    <a:pt x="514" y="6131"/>
                  </a:lnTo>
                  <a:lnTo>
                    <a:pt x="367" y="6375"/>
                  </a:lnTo>
                  <a:lnTo>
                    <a:pt x="220" y="6644"/>
                  </a:lnTo>
                  <a:lnTo>
                    <a:pt x="123" y="6912"/>
                  </a:lnTo>
                  <a:lnTo>
                    <a:pt x="50" y="7205"/>
                  </a:lnTo>
                  <a:lnTo>
                    <a:pt x="1" y="7499"/>
                  </a:lnTo>
                  <a:lnTo>
                    <a:pt x="1" y="7816"/>
                  </a:lnTo>
                  <a:lnTo>
                    <a:pt x="1" y="8134"/>
                  </a:lnTo>
                  <a:lnTo>
                    <a:pt x="50" y="8427"/>
                  </a:lnTo>
                  <a:lnTo>
                    <a:pt x="123" y="8720"/>
                  </a:lnTo>
                  <a:lnTo>
                    <a:pt x="220" y="8988"/>
                  </a:lnTo>
                  <a:lnTo>
                    <a:pt x="367" y="9257"/>
                  </a:lnTo>
                  <a:lnTo>
                    <a:pt x="514" y="9501"/>
                  </a:lnTo>
                  <a:lnTo>
                    <a:pt x="685" y="9745"/>
                  </a:lnTo>
                  <a:lnTo>
                    <a:pt x="880" y="9965"/>
                  </a:lnTo>
                  <a:lnTo>
                    <a:pt x="1100" y="10161"/>
                  </a:lnTo>
                  <a:lnTo>
                    <a:pt x="1320" y="10332"/>
                  </a:lnTo>
                  <a:lnTo>
                    <a:pt x="1588" y="10478"/>
                  </a:lnTo>
                  <a:lnTo>
                    <a:pt x="1832" y="10600"/>
                  </a:lnTo>
                  <a:lnTo>
                    <a:pt x="2125" y="10722"/>
                  </a:lnTo>
                  <a:lnTo>
                    <a:pt x="2419" y="10796"/>
                  </a:lnTo>
                  <a:lnTo>
                    <a:pt x="2712" y="10844"/>
                  </a:lnTo>
                  <a:lnTo>
                    <a:pt x="16486" y="10844"/>
                  </a:lnTo>
                  <a:lnTo>
                    <a:pt x="16779" y="10796"/>
                  </a:lnTo>
                  <a:lnTo>
                    <a:pt x="17072" y="10722"/>
                  </a:lnTo>
                  <a:lnTo>
                    <a:pt x="17365" y="10600"/>
                  </a:lnTo>
                  <a:lnTo>
                    <a:pt x="17610" y="10478"/>
                  </a:lnTo>
                  <a:lnTo>
                    <a:pt x="17878" y="10332"/>
                  </a:lnTo>
                  <a:lnTo>
                    <a:pt x="18098" y="10161"/>
                  </a:lnTo>
                  <a:lnTo>
                    <a:pt x="18318" y="9965"/>
                  </a:lnTo>
                  <a:lnTo>
                    <a:pt x="18513" y="9745"/>
                  </a:lnTo>
                  <a:lnTo>
                    <a:pt x="18684" y="9501"/>
                  </a:lnTo>
                  <a:lnTo>
                    <a:pt x="18831" y="9257"/>
                  </a:lnTo>
                  <a:lnTo>
                    <a:pt x="18977" y="8988"/>
                  </a:lnTo>
                  <a:lnTo>
                    <a:pt x="19075" y="8720"/>
                  </a:lnTo>
                  <a:lnTo>
                    <a:pt x="19148" y="8427"/>
                  </a:lnTo>
                  <a:lnTo>
                    <a:pt x="19197" y="8134"/>
                  </a:lnTo>
                  <a:lnTo>
                    <a:pt x="19197" y="7816"/>
                  </a:lnTo>
                  <a:lnTo>
                    <a:pt x="19197" y="7499"/>
                  </a:lnTo>
                  <a:lnTo>
                    <a:pt x="19148" y="7205"/>
                  </a:lnTo>
                  <a:lnTo>
                    <a:pt x="19075" y="6912"/>
                  </a:lnTo>
                  <a:lnTo>
                    <a:pt x="18977" y="6644"/>
                  </a:lnTo>
                  <a:lnTo>
                    <a:pt x="18831" y="6375"/>
                  </a:lnTo>
                  <a:lnTo>
                    <a:pt x="18684" y="6131"/>
                  </a:lnTo>
                  <a:lnTo>
                    <a:pt x="18513" y="5887"/>
                  </a:lnTo>
                  <a:lnTo>
                    <a:pt x="18318" y="5667"/>
                  </a:lnTo>
                  <a:lnTo>
                    <a:pt x="18098" y="5471"/>
                  </a:lnTo>
                  <a:lnTo>
                    <a:pt x="17878" y="5300"/>
                  </a:lnTo>
                  <a:lnTo>
                    <a:pt x="17610" y="5154"/>
                  </a:lnTo>
                  <a:lnTo>
                    <a:pt x="17365" y="5032"/>
                  </a:lnTo>
                  <a:lnTo>
                    <a:pt x="17072" y="4910"/>
                  </a:lnTo>
                  <a:lnTo>
                    <a:pt x="16779" y="4836"/>
                  </a:lnTo>
                  <a:lnTo>
                    <a:pt x="16486" y="4788"/>
                  </a:lnTo>
                  <a:lnTo>
                    <a:pt x="15412" y="4788"/>
                  </a:lnTo>
                  <a:lnTo>
                    <a:pt x="15436" y="4494"/>
                  </a:lnTo>
                  <a:lnTo>
                    <a:pt x="15412" y="4201"/>
                  </a:lnTo>
                  <a:lnTo>
                    <a:pt x="15387" y="3933"/>
                  </a:lnTo>
                  <a:lnTo>
                    <a:pt x="15314" y="3664"/>
                  </a:lnTo>
                  <a:lnTo>
                    <a:pt x="15216" y="3420"/>
                  </a:lnTo>
                  <a:lnTo>
                    <a:pt x="15094" y="3176"/>
                  </a:lnTo>
                  <a:lnTo>
                    <a:pt x="14972" y="2956"/>
                  </a:lnTo>
                  <a:lnTo>
                    <a:pt x="14801" y="2736"/>
                  </a:lnTo>
                  <a:lnTo>
                    <a:pt x="14630" y="2541"/>
                  </a:lnTo>
                  <a:lnTo>
                    <a:pt x="14435" y="2370"/>
                  </a:lnTo>
                  <a:lnTo>
                    <a:pt x="14215" y="2199"/>
                  </a:lnTo>
                  <a:lnTo>
                    <a:pt x="13995" y="2077"/>
                  </a:lnTo>
                  <a:lnTo>
                    <a:pt x="13751" y="1954"/>
                  </a:lnTo>
                  <a:lnTo>
                    <a:pt x="13507" y="1857"/>
                  </a:lnTo>
                  <a:lnTo>
                    <a:pt x="13238" y="1784"/>
                  </a:lnTo>
                  <a:lnTo>
                    <a:pt x="12969" y="1759"/>
                  </a:lnTo>
                  <a:lnTo>
                    <a:pt x="12676" y="1735"/>
                  </a:lnTo>
                  <a:lnTo>
                    <a:pt x="12334" y="1759"/>
                  </a:lnTo>
                  <a:lnTo>
                    <a:pt x="11992" y="1832"/>
                  </a:lnTo>
                  <a:lnTo>
                    <a:pt x="11650" y="1930"/>
                  </a:lnTo>
                  <a:lnTo>
                    <a:pt x="11357" y="2077"/>
                  </a:lnTo>
                  <a:lnTo>
                    <a:pt x="11186" y="1857"/>
                  </a:lnTo>
                  <a:lnTo>
                    <a:pt x="11015" y="1637"/>
                  </a:lnTo>
                  <a:lnTo>
                    <a:pt x="10844" y="1417"/>
                  </a:lnTo>
                  <a:lnTo>
                    <a:pt x="10649" y="1222"/>
                  </a:lnTo>
                  <a:lnTo>
                    <a:pt x="10454" y="1051"/>
                  </a:lnTo>
                  <a:lnTo>
                    <a:pt x="10234" y="880"/>
                  </a:lnTo>
                  <a:lnTo>
                    <a:pt x="9990" y="709"/>
                  </a:lnTo>
                  <a:lnTo>
                    <a:pt x="9745" y="562"/>
                  </a:lnTo>
                  <a:lnTo>
                    <a:pt x="9501" y="440"/>
                  </a:lnTo>
                  <a:lnTo>
                    <a:pt x="9257" y="318"/>
                  </a:lnTo>
                  <a:lnTo>
                    <a:pt x="8988" y="220"/>
                  </a:lnTo>
                  <a:lnTo>
                    <a:pt x="8720" y="147"/>
                  </a:lnTo>
                  <a:lnTo>
                    <a:pt x="8427" y="74"/>
                  </a:lnTo>
                  <a:lnTo>
                    <a:pt x="8158" y="25"/>
                  </a:lnTo>
                  <a:lnTo>
                    <a:pt x="7865" y="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rgbClr val="00B0F0"/>
              </a:solidFill>
            </a:ln>
          </p:spPr>
          <p:txBody>
            <a:bodyPr lIns="68569" tIns="68569" rIns="68569" bIns="68569" anchor="ctr"/>
            <a:lstStyle/>
            <a:p>
              <a:pPr defTabSz="911202">
                <a:defRPr/>
              </a:pPr>
              <a:endParaRPr sz="1125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endParaRPr>
            </a:p>
          </p:txBody>
        </p:sp>
        <p:sp>
          <p:nvSpPr>
            <p:cNvPr id="144" name="文字方塊 157"/>
            <p:cNvSpPr txBox="1"/>
            <p:nvPr/>
          </p:nvSpPr>
          <p:spPr>
            <a:xfrm>
              <a:off x="3809417" y="661187"/>
              <a:ext cx="1488395" cy="518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1202">
                <a:defRPr/>
              </a:pPr>
              <a:r>
                <a:rPr lang="en-US" altLang="zh-TW" sz="9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  ……</a:t>
              </a:r>
              <a:endParaRPr lang="zh-TW" altLang="en-US" sz="900" b="1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ngLiU-ExtB" panose="02020500000000000000" charset="-120"/>
                <a:cs typeface="Noto Sans" panose="020B0502040504020204" pitchFamily="34" charset="0"/>
              </a:endParaRPr>
            </a:p>
          </p:txBody>
        </p:sp>
      </p:grpSp>
      <p:sp>
        <p:nvSpPr>
          <p:cNvPr id="111" name="矩形 110"/>
          <p:cNvSpPr/>
          <p:nvPr/>
        </p:nvSpPr>
        <p:spPr>
          <a:xfrm>
            <a:off x="396903" y="1659903"/>
            <a:ext cx="8436083" cy="1100351"/>
          </a:xfrm>
          <a:prstGeom prst="rect">
            <a:avLst/>
          </a:prstGeom>
          <a:ln w="6350">
            <a:solidFill>
              <a:srgbClr val="00B0F0">
                <a:alpha val="49020"/>
              </a:srgb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414" tIns="34289" rIns="68414" bIns="34289" rtlCol="0" anchor="ctr"/>
          <a:lstStyle/>
          <a:p>
            <a:pPr algn="ctr" defTabSz="683243">
              <a:defRPr/>
            </a:pPr>
            <a:endParaRPr lang="zh-CN" altLang="en-US" sz="1425">
              <a:solidFill>
                <a:prstClr val="black">
                  <a:lumMod val="85000"/>
                  <a:lumOff val="15000"/>
                </a:prstClr>
              </a:solidFill>
              <a:latin typeface="Noto Sans" panose="020B0502040504020204" pitchFamily="34" charset="0"/>
              <a:ea typeface="Microsoft JhengHei" panose="020B0604030504040204" pitchFamily="34" charset="-120"/>
              <a:cs typeface="Noto Sans" panose="020B0502040504020204" pitchFamily="34" charset="0"/>
            </a:endParaRPr>
          </a:p>
        </p:txBody>
      </p:sp>
      <p:grpSp>
        <p:nvGrpSpPr>
          <p:cNvPr id="86" name="群組 155"/>
          <p:cNvGrpSpPr/>
          <p:nvPr/>
        </p:nvGrpSpPr>
        <p:grpSpPr>
          <a:xfrm>
            <a:off x="7801091" y="763405"/>
            <a:ext cx="770939" cy="338739"/>
            <a:chOff x="3809417" y="424956"/>
            <a:chExt cx="1488395" cy="761521"/>
          </a:xfrm>
        </p:grpSpPr>
        <p:sp>
          <p:nvSpPr>
            <p:cNvPr id="87" name="Shape 1027"/>
            <p:cNvSpPr/>
            <p:nvPr/>
          </p:nvSpPr>
          <p:spPr>
            <a:xfrm>
              <a:off x="3920903" y="424956"/>
              <a:ext cx="1326867" cy="761521"/>
            </a:xfrm>
            <a:custGeom>
              <a:avLst/>
              <a:gdLst/>
              <a:ahLst/>
              <a:cxnLst/>
              <a:rect l="0" t="0" r="0" b="0"/>
              <a:pathLst>
                <a:path w="19198" h="10845" extrusionOk="0">
                  <a:moveTo>
                    <a:pt x="7572" y="1"/>
                  </a:moveTo>
                  <a:lnTo>
                    <a:pt x="7108" y="25"/>
                  </a:lnTo>
                  <a:lnTo>
                    <a:pt x="6668" y="98"/>
                  </a:lnTo>
                  <a:lnTo>
                    <a:pt x="6229" y="196"/>
                  </a:lnTo>
                  <a:lnTo>
                    <a:pt x="5813" y="343"/>
                  </a:lnTo>
                  <a:lnTo>
                    <a:pt x="5423" y="538"/>
                  </a:lnTo>
                  <a:lnTo>
                    <a:pt x="5056" y="758"/>
                  </a:lnTo>
                  <a:lnTo>
                    <a:pt x="4714" y="1026"/>
                  </a:lnTo>
                  <a:lnTo>
                    <a:pt x="4397" y="1319"/>
                  </a:lnTo>
                  <a:lnTo>
                    <a:pt x="4104" y="1637"/>
                  </a:lnTo>
                  <a:lnTo>
                    <a:pt x="3835" y="1979"/>
                  </a:lnTo>
                  <a:lnTo>
                    <a:pt x="3615" y="2345"/>
                  </a:lnTo>
                  <a:lnTo>
                    <a:pt x="3420" y="2736"/>
                  </a:lnTo>
                  <a:lnTo>
                    <a:pt x="3273" y="3151"/>
                  </a:lnTo>
                  <a:lnTo>
                    <a:pt x="3151" y="3591"/>
                  </a:lnTo>
                  <a:lnTo>
                    <a:pt x="3102" y="4030"/>
                  </a:lnTo>
                  <a:lnTo>
                    <a:pt x="3078" y="4494"/>
                  </a:lnTo>
                  <a:lnTo>
                    <a:pt x="3078" y="4788"/>
                  </a:lnTo>
                  <a:lnTo>
                    <a:pt x="2712" y="4788"/>
                  </a:lnTo>
                  <a:lnTo>
                    <a:pt x="2419" y="4836"/>
                  </a:lnTo>
                  <a:lnTo>
                    <a:pt x="2125" y="4910"/>
                  </a:lnTo>
                  <a:lnTo>
                    <a:pt x="1832" y="5032"/>
                  </a:lnTo>
                  <a:lnTo>
                    <a:pt x="1588" y="5154"/>
                  </a:lnTo>
                  <a:lnTo>
                    <a:pt x="1320" y="5300"/>
                  </a:lnTo>
                  <a:lnTo>
                    <a:pt x="1100" y="5471"/>
                  </a:lnTo>
                  <a:lnTo>
                    <a:pt x="880" y="5667"/>
                  </a:lnTo>
                  <a:lnTo>
                    <a:pt x="685" y="5887"/>
                  </a:lnTo>
                  <a:lnTo>
                    <a:pt x="514" y="6131"/>
                  </a:lnTo>
                  <a:lnTo>
                    <a:pt x="367" y="6375"/>
                  </a:lnTo>
                  <a:lnTo>
                    <a:pt x="220" y="6644"/>
                  </a:lnTo>
                  <a:lnTo>
                    <a:pt x="123" y="6912"/>
                  </a:lnTo>
                  <a:lnTo>
                    <a:pt x="50" y="7205"/>
                  </a:lnTo>
                  <a:lnTo>
                    <a:pt x="1" y="7499"/>
                  </a:lnTo>
                  <a:lnTo>
                    <a:pt x="1" y="7816"/>
                  </a:lnTo>
                  <a:lnTo>
                    <a:pt x="1" y="8134"/>
                  </a:lnTo>
                  <a:lnTo>
                    <a:pt x="50" y="8427"/>
                  </a:lnTo>
                  <a:lnTo>
                    <a:pt x="123" y="8720"/>
                  </a:lnTo>
                  <a:lnTo>
                    <a:pt x="220" y="8988"/>
                  </a:lnTo>
                  <a:lnTo>
                    <a:pt x="367" y="9257"/>
                  </a:lnTo>
                  <a:lnTo>
                    <a:pt x="514" y="9501"/>
                  </a:lnTo>
                  <a:lnTo>
                    <a:pt x="685" y="9745"/>
                  </a:lnTo>
                  <a:lnTo>
                    <a:pt x="880" y="9965"/>
                  </a:lnTo>
                  <a:lnTo>
                    <a:pt x="1100" y="10161"/>
                  </a:lnTo>
                  <a:lnTo>
                    <a:pt x="1320" y="10332"/>
                  </a:lnTo>
                  <a:lnTo>
                    <a:pt x="1588" y="10478"/>
                  </a:lnTo>
                  <a:lnTo>
                    <a:pt x="1832" y="10600"/>
                  </a:lnTo>
                  <a:lnTo>
                    <a:pt x="2125" y="10722"/>
                  </a:lnTo>
                  <a:lnTo>
                    <a:pt x="2419" y="10796"/>
                  </a:lnTo>
                  <a:lnTo>
                    <a:pt x="2712" y="10844"/>
                  </a:lnTo>
                  <a:lnTo>
                    <a:pt x="16486" y="10844"/>
                  </a:lnTo>
                  <a:lnTo>
                    <a:pt x="16779" y="10796"/>
                  </a:lnTo>
                  <a:lnTo>
                    <a:pt x="17072" y="10722"/>
                  </a:lnTo>
                  <a:lnTo>
                    <a:pt x="17365" y="10600"/>
                  </a:lnTo>
                  <a:lnTo>
                    <a:pt x="17610" y="10478"/>
                  </a:lnTo>
                  <a:lnTo>
                    <a:pt x="17878" y="10332"/>
                  </a:lnTo>
                  <a:lnTo>
                    <a:pt x="18098" y="10161"/>
                  </a:lnTo>
                  <a:lnTo>
                    <a:pt x="18318" y="9965"/>
                  </a:lnTo>
                  <a:lnTo>
                    <a:pt x="18513" y="9745"/>
                  </a:lnTo>
                  <a:lnTo>
                    <a:pt x="18684" y="9501"/>
                  </a:lnTo>
                  <a:lnTo>
                    <a:pt x="18831" y="9257"/>
                  </a:lnTo>
                  <a:lnTo>
                    <a:pt x="18977" y="8988"/>
                  </a:lnTo>
                  <a:lnTo>
                    <a:pt x="19075" y="8720"/>
                  </a:lnTo>
                  <a:lnTo>
                    <a:pt x="19148" y="8427"/>
                  </a:lnTo>
                  <a:lnTo>
                    <a:pt x="19197" y="8134"/>
                  </a:lnTo>
                  <a:lnTo>
                    <a:pt x="19197" y="7816"/>
                  </a:lnTo>
                  <a:lnTo>
                    <a:pt x="19197" y="7499"/>
                  </a:lnTo>
                  <a:lnTo>
                    <a:pt x="19148" y="7205"/>
                  </a:lnTo>
                  <a:lnTo>
                    <a:pt x="19075" y="6912"/>
                  </a:lnTo>
                  <a:lnTo>
                    <a:pt x="18977" y="6644"/>
                  </a:lnTo>
                  <a:lnTo>
                    <a:pt x="18831" y="6375"/>
                  </a:lnTo>
                  <a:lnTo>
                    <a:pt x="18684" y="6131"/>
                  </a:lnTo>
                  <a:lnTo>
                    <a:pt x="18513" y="5887"/>
                  </a:lnTo>
                  <a:lnTo>
                    <a:pt x="18318" y="5667"/>
                  </a:lnTo>
                  <a:lnTo>
                    <a:pt x="18098" y="5471"/>
                  </a:lnTo>
                  <a:lnTo>
                    <a:pt x="17878" y="5300"/>
                  </a:lnTo>
                  <a:lnTo>
                    <a:pt x="17610" y="5154"/>
                  </a:lnTo>
                  <a:lnTo>
                    <a:pt x="17365" y="5032"/>
                  </a:lnTo>
                  <a:lnTo>
                    <a:pt x="17072" y="4910"/>
                  </a:lnTo>
                  <a:lnTo>
                    <a:pt x="16779" y="4836"/>
                  </a:lnTo>
                  <a:lnTo>
                    <a:pt x="16486" y="4788"/>
                  </a:lnTo>
                  <a:lnTo>
                    <a:pt x="15412" y="4788"/>
                  </a:lnTo>
                  <a:lnTo>
                    <a:pt x="15436" y="4494"/>
                  </a:lnTo>
                  <a:lnTo>
                    <a:pt x="15412" y="4201"/>
                  </a:lnTo>
                  <a:lnTo>
                    <a:pt x="15387" y="3933"/>
                  </a:lnTo>
                  <a:lnTo>
                    <a:pt x="15314" y="3664"/>
                  </a:lnTo>
                  <a:lnTo>
                    <a:pt x="15216" y="3420"/>
                  </a:lnTo>
                  <a:lnTo>
                    <a:pt x="15094" y="3176"/>
                  </a:lnTo>
                  <a:lnTo>
                    <a:pt x="14972" y="2956"/>
                  </a:lnTo>
                  <a:lnTo>
                    <a:pt x="14801" y="2736"/>
                  </a:lnTo>
                  <a:lnTo>
                    <a:pt x="14630" y="2541"/>
                  </a:lnTo>
                  <a:lnTo>
                    <a:pt x="14435" y="2370"/>
                  </a:lnTo>
                  <a:lnTo>
                    <a:pt x="14215" y="2199"/>
                  </a:lnTo>
                  <a:lnTo>
                    <a:pt x="13995" y="2077"/>
                  </a:lnTo>
                  <a:lnTo>
                    <a:pt x="13751" y="1954"/>
                  </a:lnTo>
                  <a:lnTo>
                    <a:pt x="13507" y="1857"/>
                  </a:lnTo>
                  <a:lnTo>
                    <a:pt x="13238" y="1784"/>
                  </a:lnTo>
                  <a:lnTo>
                    <a:pt x="12969" y="1759"/>
                  </a:lnTo>
                  <a:lnTo>
                    <a:pt x="12676" y="1735"/>
                  </a:lnTo>
                  <a:lnTo>
                    <a:pt x="12334" y="1759"/>
                  </a:lnTo>
                  <a:lnTo>
                    <a:pt x="11992" y="1832"/>
                  </a:lnTo>
                  <a:lnTo>
                    <a:pt x="11650" y="1930"/>
                  </a:lnTo>
                  <a:lnTo>
                    <a:pt x="11357" y="2077"/>
                  </a:lnTo>
                  <a:lnTo>
                    <a:pt x="11186" y="1857"/>
                  </a:lnTo>
                  <a:lnTo>
                    <a:pt x="11015" y="1637"/>
                  </a:lnTo>
                  <a:lnTo>
                    <a:pt x="10844" y="1417"/>
                  </a:lnTo>
                  <a:lnTo>
                    <a:pt x="10649" y="1222"/>
                  </a:lnTo>
                  <a:lnTo>
                    <a:pt x="10454" y="1051"/>
                  </a:lnTo>
                  <a:lnTo>
                    <a:pt x="10234" y="880"/>
                  </a:lnTo>
                  <a:lnTo>
                    <a:pt x="9990" y="709"/>
                  </a:lnTo>
                  <a:lnTo>
                    <a:pt x="9745" y="562"/>
                  </a:lnTo>
                  <a:lnTo>
                    <a:pt x="9501" y="440"/>
                  </a:lnTo>
                  <a:lnTo>
                    <a:pt x="9257" y="318"/>
                  </a:lnTo>
                  <a:lnTo>
                    <a:pt x="8988" y="220"/>
                  </a:lnTo>
                  <a:lnTo>
                    <a:pt x="8720" y="147"/>
                  </a:lnTo>
                  <a:lnTo>
                    <a:pt x="8427" y="74"/>
                  </a:lnTo>
                  <a:lnTo>
                    <a:pt x="8158" y="25"/>
                  </a:lnTo>
                  <a:lnTo>
                    <a:pt x="7865" y="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rgbClr val="00B0F0"/>
              </a:solidFill>
            </a:ln>
          </p:spPr>
          <p:txBody>
            <a:bodyPr lIns="68569" tIns="68569" rIns="68569" bIns="68569" anchor="ctr"/>
            <a:lstStyle/>
            <a:p>
              <a:pPr defTabSz="911202">
                <a:defRPr/>
              </a:pPr>
              <a:endParaRPr sz="1125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endParaRPr>
            </a:p>
          </p:txBody>
        </p:sp>
        <p:sp>
          <p:nvSpPr>
            <p:cNvPr id="92" name="文字方塊 157"/>
            <p:cNvSpPr txBox="1"/>
            <p:nvPr/>
          </p:nvSpPr>
          <p:spPr>
            <a:xfrm>
              <a:off x="3809417" y="661187"/>
              <a:ext cx="1488395" cy="518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1202">
                <a:defRPr/>
              </a:pPr>
              <a:r>
                <a:rPr lang="en-US" altLang="zh-TW" sz="9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  </a:t>
              </a: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iF</a:t>
              </a:r>
              <a:r>
                <a:rPr lang="en-US" altLang="zh-CN" sz="9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actory</a:t>
              </a:r>
              <a:endParaRPr lang="zh-TW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ngLiU-ExtB" panose="02020500000000000000" charset="-120"/>
                <a:cs typeface="Noto Sans" panose="020B0502040504020204" pitchFamily="34" charset="0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368729" y="491177"/>
            <a:ext cx="5837104" cy="982912"/>
          </a:xfrm>
          <a:prstGeom prst="roundRect">
            <a:avLst>
              <a:gd name="adj" fmla="val 0"/>
            </a:avLst>
          </a:prstGeom>
          <a:ln w="6350">
            <a:solidFill>
              <a:srgbClr val="00B0F0">
                <a:alpha val="49020"/>
              </a:srgb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414" tIns="34289" rIns="68414" bIns="34289" rtlCol="0" anchor="ctr"/>
          <a:lstStyle/>
          <a:p>
            <a:pPr algn="ctr" defTabSz="683243">
              <a:defRPr/>
            </a:pPr>
            <a:endParaRPr lang="zh-CN" altLang="en-US" sz="1425">
              <a:solidFill>
                <a:prstClr val="black">
                  <a:lumMod val="85000"/>
                  <a:lumOff val="15000"/>
                </a:prstClr>
              </a:solidFill>
              <a:latin typeface="MingLiU-ExtB" panose="02020500000000000000" charset="-120"/>
              <a:ea typeface="Microsoft JhengHe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80297" y="2472221"/>
            <a:ext cx="1104171" cy="232354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b="1" dirty="0" smtClean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无代码功能扩展</a:t>
            </a:r>
            <a:endParaRPr kumimoji="1" lang="zh-TW" altLang="en-US" sz="1000" b="1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51015" y="3369158"/>
            <a:ext cx="1623272" cy="18192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零接触快速设备</a:t>
            </a: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注册</a:t>
            </a:r>
            <a:endParaRPr kumimoji="1" lang="zh-CN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52220" y="2472221"/>
            <a:ext cx="1092217" cy="234201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应用和系统安全</a:t>
            </a:r>
            <a:endParaRPr kumimoji="1" lang="zh-TW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35996" y="2472222"/>
            <a:ext cx="973579" cy="225908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故障自动定位</a:t>
            </a:r>
            <a:endParaRPr kumimoji="1" lang="zh-TW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pic>
        <p:nvPicPr>
          <p:cNvPr id="42" name="Picture 1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934701"/>
            <a:ext cx="501516" cy="5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0" descr="See the sourc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80" y="1932162"/>
            <a:ext cx="526178" cy="52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Abgerundetes Rechteck 153"/>
          <p:cNvSpPr/>
          <p:nvPr/>
        </p:nvSpPr>
        <p:spPr bwMode="auto">
          <a:xfrm>
            <a:off x="396902" y="2835025"/>
            <a:ext cx="8436084" cy="4281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B0F0">
                <a:alpha val="74902"/>
              </a:srgbClr>
            </a:solidFill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" lIns="30005" tIns="30005" rIns="30005" bIns="30005"/>
          <a:lstStyle/>
          <a:p>
            <a:pPr algn="ctr" defTabSz="759441">
              <a:buClr>
                <a:srgbClr val="000000"/>
              </a:buClr>
              <a:defRPr/>
            </a:pPr>
            <a:endParaRPr lang="de-DE" sz="1125" kern="0" dirty="0">
              <a:solidFill>
                <a:prstClr val="black">
                  <a:lumMod val="85000"/>
                  <a:lumOff val="1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pic>
        <p:nvPicPr>
          <p:cNvPr id="85" name="圖片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146" y="2965085"/>
            <a:ext cx="756001" cy="126000"/>
          </a:xfrm>
          <a:prstGeom prst="rect">
            <a:avLst/>
          </a:prstGeom>
        </p:spPr>
      </p:pic>
      <p:sp>
        <p:nvSpPr>
          <p:cNvPr id="88" name="Abgerundetes Rechteck 83_"/>
          <p:cNvSpPr/>
          <p:nvPr/>
        </p:nvSpPr>
        <p:spPr bwMode="auto">
          <a:xfrm>
            <a:off x="6300193" y="2986624"/>
            <a:ext cx="1130723" cy="176012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</a:ln>
          <a:effectLst/>
        </p:spPr>
        <p:txBody>
          <a:bodyPr wrap="square" lIns="30005" tIns="30005" rIns="30005" bIns="30005" anchor="b">
            <a:spAutoFit/>
          </a:bodyPr>
          <a:lstStyle/>
          <a:p>
            <a:pPr defTabSz="1215359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crosoft JhengHei" panose="020B0604030504040204" pitchFamily="34" charset="-120"/>
                <a:cs typeface="Noto Sans" panose="020B0502040504020204" pitchFamily="34" charset="0"/>
                <a:sym typeface="Arial" panose="020B0604020202020204"/>
              </a:rPr>
              <a:t>本地服务器</a:t>
            </a:r>
            <a:endParaRPr lang="en-US" altLang="zh-TW" sz="1100" b="1" kern="0" dirty="0">
              <a:solidFill>
                <a:prstClr val="black">
                  <a:lumMod val="85000"/>
                  <a:lumOff val="1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31540" y="2472221"/>
            <a:ext cx="995597" cy="23235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defRPr/>
            </a:pPr>
            <a:r>
              <a:rPr kumimoji="1"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OTA</a:t>
            </a: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更新部署</a:t>
            </a:r>
            <a:endParaRPr kumimoji="1" lang="zh-TW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409755" y="1599642"/>
            <a:ext cx="6382815" cy="265211"/>
          </a:xfrm>
          <a:prstGeom prst="rect">
            <a:avLst/>
          </a:prstGeom>
        </p:spPr>
        <p:txBody>
          <a:bodyPr wrap="square" lIns="91196" tIns="45598" rIns="91196" bIns="45598">
            <a:spAutoFit/>
          </a:bodyPr>
          <a:lstStyle/>
          <a:p>
            <a:pPr defTabSz="911837">
              <a:buClr>
                <a:srgbClr val="000000"/>
              </a:buClr>
              <a:defRPr/>
            </a:pPr>
            <a:endParaRPr lang="en-US" altLang="zh-CN" sz="1125" b="1" kern="0" dirty="0">
              <a:solidFill>
                <a:prstClr val="black">
                  <a:lumMod val="85000"/>
                  <a:lumOff val="1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035888" y="3340776"/>
            <a:ext cx="1565829" cy="2291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911837">
              <a:buClr>
                <a:srgbClr val="000000"/>
              </a:buClr>
              <a:defRPr/>
            </a:pPr>
            <a:r>
              <a:rPr kumimoji="1" lang="zh-CN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数据加密和内网穿透</a:t>
            </a:r>
            <a:endParaRPr kumimoji="1" lang="zh-TW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475656" y="2472222"/>
            <a:ext cx="759519" cy="23235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远程配置</a:t>
            </a:r>
            <a:endParaRPr kumimoji="1" lang="zh-TW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71180" y="2458340"/>
            <a:ext cx="1083110" cy="246236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defRPr/>
            </a:pPr>
            <a:r>
              <a:rPr kumimoji="1" lang="zh-CN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远程桌面和监控</a:t>
            </a:r>
            <a:endParaRPr kumimoji="1" lang="en-US" altLang="zh-TW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pic>
        <p:nvPicPr>
          <p:cNvPr id="1038" name="Picture 14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06" y="2763944"/>
            <a:ext cx="578941" cy="57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直接连接符 95"/>
          <p:cNvCxnSpPr/>
          <p:nvPr/>
        </p:nvCxnSpPr>
        <p:spPr>
          <a:xfrm>
            <a:off x="6264188" y="2923282"/>
            <a:ext cx="0" cy="21622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See the source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772" y="1843497"/>
            <a:ext cx="632415" cy="63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See the source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2793071"/>
            <a:ext cx="463728" cy="46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064766" y="1272358"/>
            <a:ext cx="2973950" cy="238525"/>
          </a:xfrm>
          <a:prstGeom prst="rect">
            <a:avLst/>
          </a:prstGeom>
          <a:noFill/>
        </p:spPr>
        <p:txBody>
          <a:bodyPr wrap="square" lIns="68414" tIns="34289" rIns="68414" bIns="34289" rtlCol="0">
            <a:spAutoFit/>
          </a:bodyPr>
          <a:lstStyle/>
          <a:p>
            <a:pPr algn="ctr" defTabSz="683243">
              <a:defRPr/>
            </a:pPr>
            <a:r>
              <a:rPr kumimoji="1"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基于浏览器的远程</a:t>
            </a:r>
            <a:r>
              <a:rPr kumimoji="1" lang="zh-CN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管理和低代码功能扩展</a:t>
            </a:r>
            <a:endParaRPr kumimoji="1" lang="en-US" altLang="zh-CN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366613" y="1576724"/>
            <a:ext cx="2429523" cy="392413"/>
          </a:xfrm>
          <a:prstGeom prst="rect">
            <a:avLst/>
          </a:prstGeom>
          <a:noFill/>
        </p:spPr>
        <p:txBody>
          <a:bodyPr wrap="square" lIns="68414" tIns="34289" rIns="68414" bIns="34289" rtlCol="0">
            <a:spAutoFit/>
          </a:bodyPr>
          <a:lstStyle/>
          <a:p>
            <a:pPr algn="ctr" defTabSz="683243">
              <a:defRPr/>
            </a:pPr>
            <a:r>
              <a:rPr lang="zh-CN" altLang="en-US" sz="1200" b="1" kern="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管理中心</a:t>
            </a:r>
            <a:r>
              <a:rPr lang="en-US" altLang="zh-CN" sz="1200" b="1" kern="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CN" altLang="en-US" sz="1200" b="1" kern="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服务器</a:t>
            </a:r>
            <a:endParaRPr lang="en-US" altLang="zh-CN" sz="1200" b="1" kern="0" dirty="0" smtClean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 defTabSz="683243">
              <a:defRPr/>
            </a:pPr>
            <a:r>
              <a:rPr lang="en-US" altLang="zh-CN" sz="900" b="1" kern="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 Manager</a:t>
            </a:r>
            <a:endParaRPr lang="zh-CN" altLang="en-US" sz="900" b="1" kern="0" dirty="0">
              <a:solidFill>
                <a:srgbClr val="00B0F0"/>
              </a:solidFill>
              <a:latin typeface="Noto Sans" panose="020B0502040504020204" pitchFamily="34" charset="0"/>
              <a:ea typeface="Microsoft JhengHei" panose="020B0604030504040204" pitchFamily="34" charset="-120"/>
              <a:cs typeface="Noto Sans" panose="020B0502040504020204" pitchFamily="34" charset="0"/>
            </a:endParaRPr>
          </a:p>
        </p:txBody>
      </p:sp>
      <p:grpSp>
        <p:nvGrpSpPr>
          <p:cNvPr id="113" name="群組 152"/>
          <p:cNvGrpSpPr/>
          <p:nvPr/>
        </p:nvGrpSpPr>
        <p:grpSpPr>
          <a:xfrm>
            <a:off x="7168617" y="770837"/>
            <a:ext cx="828000" cy="343742"/>
            <a:chOff x="3841872" y="-60898"/>
            <a:chExt cx="1488396" cy="761521"/>
          </a:xfrm>
        </p:grpSpPr>
        <p:sp>
          <p:nvSpPr>
            <p:cNvPr id="114" name="Shape 1027"/>
            <p:cNvSpPr/>
            <p:nvPr/>
          </p:nvSpPr>
          <p:spPr>
            <a:xfrm>
              <a:off x="3920902" y="-60898"/>
              <a:ext cx="1326868" cy="761521"/>
            </a:xfrm>
            <a:custGeom>
              <a:avLst/>
              <a:gdLst/>
              <a:ahLst/>
              <a:cxnLst/>
              <a:rect l="0" t="0" r="0" b="0"/>
              <a:pathLst>
                <a:path w="19198" h="10845" extrusionOk="0">
                  <a:moveTo>
                    <a:pt x="7572" y="1"/>
                  </a:moveTo>
                  <a:lnTo>
                    <a:pt x="7108" y="25"/>
                  </a:lnTo>
                  <a:lnTo>
                    <a:pt x="6668" y="98"/>
                  </a:lnTo>
                  <a:lnTo>
                    <a:pt x="6229" y="196"/>
                  </a:lnTo>
                  <a:lnTo>
                    <a:pt x="5813" y="343"/>
                  </a:lnTo>
                  <a:lnTo>
                    <a:pt x="5423" y="538"/>
                  </a:lnTo>
                  <a:lnTo>
                    <a:pt x="5056" y="758"/>
                  </a:lnTo>
                  <a:lnTo>
                    <a:pt x="4714" y="1026"/>
                  </a:lnTo>
                  <a:lnTo>
                    <a:pt x="4397" y="1319"/>
                  </a:lnTo>
                  <a:lnTo>
                    <a:pt x="4104" y="1637"/>
                  </a:lnTo>
                  <a:lnTo>
                    <a:pt x="3835" y="1979"/>
                  </a:lnTo>
                  <a:lnTo>
                    <a:pt x="3615" y="2345"/>
                  </a:lnTo>
                  <a:lnTo>
                    <a:pt x="3420" y="2736"/>
                  </a:lnTo>
                  <a:lnTo>
                    <a:pt x="3273" y="3151"/>
                  </a:lnTo>
                  <a:lnTo>
                    <a:pt x="3151" y="3591"/>
                  </a:lnTo>
                  <a:lnTo>
                    <a:pt x="3102" y="4030"/>
                  </a:lnTo>
                  <a:lnTo>
                    <a:pt x="3078" y="4494"/>
                  </a:lnTo>
                  <a:lnTo>
                    <a:pt x="3078" y="4788"/>
                  </a:lnTo>
                  <a:lnTo>
                    <a:pt x="2712" y="4788"/>
                  </a:lnTo>
                  <a:lnTo>
                    <a:pt x="2419" y="4836"/>
                  </a:lnTo>
                  <a:lnTo>
                    <a:pt x="2125" y="4910"/>
                  </a:lnTo>
                  <a:lnTo>
                    <a:pt x="1832" y="5032"/>
                  </a:lnTo>
                  <a:lnTo>
                    <a:pt x="1588" y="5154"/>
                  </a:lnTo>
                  <a:lnTo>
                    <a:pt x="1320" y="5300"/>
                  </a:lnTo>
                  <a:lnTo>
                    <a:pt x="1100" y="5471"/>
                  </a:lnTo>
                  <a:lnTo>
                    <a:pt x="880" y="5667"/>
                  </a:lnTo>
                  <a:lnTo>
                    <a:pt x="685" y="5887"/>
                  </a:lnTo>
                  <a:lnTo>
                    <a:pt x="514" y="6131"/>
                  </a:lnTo>
                  <a:lnTo>
                    <a:pt x="367" y="6375"/>
                  </a:lnTo>
                  <a:lnTo>
                    <a:pt x="220" y="6644"/>
                  </a:lnTo>
                  <a:lnTo>
                    <a:pt x="123" y="6912"/>
                  </a:lnTo>
                  <a:lnTo>
                    <a:pt x="50" y="7205"/>
                  </a:lnTo>
                  <a:lnTo>
                    <a:pt x="1" y="7499"/>
                  </a:lnTo>
                  <a:lnTo>
                    <a:pt x="1" y="7816"/>
                  </a:lnTo>
                  <a:lnTo>
                    <a:pt x="1" y="8134"/>
                  </a:lnTo>
                  <a:lnTo>
                    <a:pt x="50" y="8427"/>
                  </a:lnTo>
                  <a:lnTo>
                    <a:pt x="123" y="8720"/>
                  </a:lnTo>
                  <a:lnTo>
                    <a:pt x="220" y="8988"/>
                  </a:lnTo>
                  <a:lnTo>
                    <a:pt x="367" y="9257"/>
                  </a:lnTo>
                  <a:lnTo>
                    <a:pt x="514" y="9501"/>
                  </a:lnTo>
                  <a:lnTo>
                    <a:pt x="685" y="9745"/>
                  </a:lnTo>
                  <a:lnTo>
                    <a:pt x="880" y="9965"/>
                  </a:lnTo>
                  <a:lnTo>
                    <a:pt x="1100" y="10161"/>
                  </a:lnTo>
                  <a:lnTo>
                    <a:pt x="1320" y="10332"/>
                  </a:lnTo>
                  <a:lnTo>
                    <a:pt x="1588" y="10478"/>
                  </a:lnTo>
                  <a:lnTo>
                    <a:pt x="1832" y="10600"/>
                  </a:lnTo>
                  <a:lnTo>
                    <a:pt x="2125" y="10722"/>
                  </a:lnTo>
                  <a:lnTo>
                    <a:pt x="2419" y="10796"/>
                  </a:lnTo>
                  <a:lnTo>
                    <a:pt x="2712" y="10844"/>
                  </a:lnTo>
                  <a:lnTo>
                    <a:pt x="16486" y="10844"/>
                  </a:lnTo>
                  <a:lnTo>
                    <a:pt x="16779" y="10796"/>
                  </a:lnTo>
                  <a:lnTo>
                    <a:pt x="17072" y="10722"/>
                  </a:lnTo>
                  <a:lnTo>
                    <a:pt x="17365" y="10600"/>
                  </a:lnTo>
                  <a:lnTo>
                    <a:pt x="17610" y="10478"/>
                  </a:lnTo>
                  <a:lnTo>
                    <a:pt x="17878" y="10332"/>
                  </a:lnTo>
                  <a:lnTo>
                    <a:pt x="18098" y="10161"/>
                  </a:lnTo>
                  <a:lnTo>
                    <a:pt x="18318" y="9965"/>
                  </a:lnTo>
                  <a:lnTo>
                    <a:pt x="18513" y="9745"/>
                  </a:lnTo>
                  <a:lnTo>
                    <a:pt x="18684" y="9501"/>
                  </a:lnTo>
                  <a:lnTo>
                    <a:pt x="18831" y="9257"/>
                  </a:lnTo>
                  <a:lnTo>
                    <a:pt x="18977" y="8988"/>
                  </a:lnTo>
                  <a:lnTo>
                    <a:pt x="19075" y="8720"/>
                  </a:lnTo>
                  <a:lnTo>
                    <a:pt x="19148" y="8427"/>
                  </a:lnTo>
                  <a:lnTo>
                    <a:pt x="19197" y="8134"/>
                  </a:lnTo>
                  <a:lnTo>
                    <a:pt x="19197" y="7816"/>
                  </a:lnTo>
                  <a:lnTo>
                    <a:pt x="19197" y="7499"/>
                  </a:lnTo>
                  <a:lnTo>
                    <a:pt x="19148" y="7205"/>
                  </a:lnTo>
                  <a:lnTo>
                    <a:pt x="19075" y="6912"/>
                  </a:lnTo>
                  <a:lnTo>
                    <a:pt x="18977" y="6644"/>
                  </a:lnTo>
                  <a:lnTo>
                    <a:pt x="18831" y="6375"/>
                  </a:lnTo>
                  <a:lnTo>
                    <a:pt x="18684" y="6131"/>
                  </a:lnTo>
                  <a:lnTo>
                    <a:pt x="18513" y="5887"/>
                  </a:lnTo>
                  <a:lnTo>
                    <a:pt x="18318" y="5667"/>
                  </a:lnTo>
                  <a:lnTo>
                    <a:pt x="18098" y="5471"/>
                  </a:lnTo>
                  <a:lnTo>
                    <a:pt x="17878" y="5300"/>
                  </a:lnTo>
                  <a:lnTo>
                    <a:pt x="17610" y="5154"/>
                  </a:lnTo>
                  <a:lnTo>
                    <a:pt x="17365" y="5032"/>
                  </a:lnTo>
                  <a:lnTo>
                    <a:pt x="17072" y="4910"/>
                  </a:lnTo>
                  <a:lnTo>
                    <a:pt x="16779" y="4836"/>
                  </a:lnTo>
                  <a:lnTo>
                    <a:pt x="16486" y="4788"/>
                  </a:lnTo>
                  <a:lnTo>
                    <a:pt x="15412" y="4788"/>
                  </a:lnTo>
                  <a:lnTo>
                    <a:pt x="15436" y="4494"/>
                  </a:lnTo>
                  <a:lnTo>
                    <a:pt x="15412" y="4201"/>
                  </a:lnTo>
                  <a:lnTo>
                    <a:pt x="15387" y="3933"/>
                  </a:lnTo>
                  <a:lnTo>
                    <a:pt x="15314" y="3664"/>
                  </a:lnTo>
                  <a:lnTo>
                    <a:pt x="15216" y="3420"/>
                  </a:lnTo>
                  <a:lnTo>
                    <a:pt x="15094" y="3176"/>
                  </a:lnTo>
                  <a:lnTo>
                    <a:pt x="14972" y="2956"/>
                  </a:lnTo>
                  <a:lnTo>
                    <a:pt x="14801" y="2736"/>
                  </a:lnTo>
                  <a:lnTo>
                    <a:pt x="14630" y="2541"/>
                  </a:lnTo>
                  <a:lnTo>
                    <a:pt x="14435" y="2370"/>
                  </a:lnTo>
                  <a:lnTo>
                    <a:pt x="14215" y="2199"/>
                  </a:lnTo>
                  <a:lnTo>
                    <a:pt x="13995" y="2077"/>
                  </a:lnTo>
                  <a:lnTo>
                    <a:pt x="13751" y="1954"/>
                  </a:lnTo>
                  <a:lnTo>
                    <a:pt x="13507" y="1857"/>
                  </a:lnTo>
                  <a:lnTo>
                    <a:pt x="13238" y="1784"/>
                  </a:lnTo>
                  <a:lnTo>
                    <a:pt x="12969" y="1759"/>
                  </a:lnTo>
                  <a:lnTo>
                    <a:pt x="12676" y="1735"/>
                  </a:lnTo>
                  <a:lnTo>
                    <a:pt x="12334" y="1759"/>
                  </a:lnTo>
                  <a:lnTo>
                    <a:pt x="11992" y="1832"/>
                  </a:lnTo>
                  <a:lnTo>
                    <a:pt x="11650" y="1930"/>
                  </a:lnTo>
                  <a:lnTo>
                    <a:pt x="11357" y="2077"/>
                  </a:lnTo>
                  <a:lnTo>
                    <a:pt x="11186" y="1857"/>
                  </a:lnTo>
                  <a:lnTo>
                    <a:pt x="11015" y="1637"/>
                  </a:lnTo>
                  <a:lnTo>
                    <a:pt x="10844" y="1417"/>
                  </a:lnTo>
                  <a:lnTo>
                    <a:pt x="10649" y="1222"/>
                  </a:lnTo>
                  <a:lnTo>
                    <a:pt x="10454" y="1051"/>
                  </a:lnTo>
                  <a:lnTo>
                    <a:pt x="10234" y="880"/>
                  </a:lnTo>
                  <a:lnTo>
                    <a:pt x="9990" y="709"/>
                  </a:lnTo>
                  <a:lnTo>
                    <a:pt x="9745" y="562"/>
                  </a:lnTo>
                  <a:lnTo>
                    <a:pt x="9501" y="440"/>
                  </a:lnTo>
                  <a:lnTo>
                    <a:pt x="9257" y="318"/>
                  </a:lnTo>
                  <a:lnTo>
                    <a:pt x="8988" y="220"/>
                  </a:lnTo>
                  <a:lnTo>
                    <a:pt x="8720" y="147"/>
                  </a:lnTo>
                  <a:lnTo>
                    <a:pt x="8427" y="74"/>
                  </a:lnTo>
                  <a:lnTo>
                    <a:pt x="8158" y="25"/>
                  </a:lnTo>
                  <a:lnTo>
                    <a:pt x="7865" y="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9525">
              <a:solidFill>
                <a:srgbClr val="00B0F0"/>
              </a:solidFill>
            </a:ln>
          </p:spPr>
          <p:txBody>
            <a:bodyPr lIns="68569" tIns="68569" rIns="68569" bIns="68569" anchor="ctr"/>
            <a:lstStyle/>
            <a:p>
              <a:pPr defTabSz="911202">
                <a:defRPr/>
              </a:pPr>
              <a:endParaRPr sz="1125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endParaRPr>
            </a:p>
          </p:txBody>
        </p:sp>
        <p:sp>
          <p:nvSpPr>
            <p:cNvPr id="115" name="文字方塊 154"/>
            <p:cNvSpPr txBox="1"/>
            <p:nvPr/>
          </p:nvSpPr>
          <p:spPr>
            <a:xfrm>
              <a:off x="3841872" y="185149"/>
              <a:ext cx="1488396" cy="511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1202">
                <a:defRPr/>
              </a:pPr>
              <a:r>
                <a:rPr lang="en-US" altLang="zh-TW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iRetail</a:t>
              </a:r>
              <a:endParaRPr lang="zh-TW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ngLiU-ExtB" panose="02020500000000000000" charset="-120"/>
                <a:cs typeface="Noto Sans" panose="020B0502040504020204" pitchFamily="34" charset="0"/>
              </a:endParaRPr>
            </a:p>
          </p:txBody>
        </p:sp>
      </p:grpSp>
      <p:grpSp>
        <p:nvGrpSpPr>
          <p:cNvPr id="116" name="群組 155"/>
          <p:cNvGrpSpPr/>
          <p:nvPr/>
        </p:nvGrpSpPr>
        <p:grpSpPr>
          <a:xfrm>
            <a:off x="6638635" y="842211"/>
            <a:ext cx="770939" cy="338739"/>
            <a:chOff x="3809417" y="424956"/>
            <a:chExt cx="1488395" cy="761521"/>
          </a:xfrm>
        </p:grpSpPr>
        <p:sp>
          <p:nvSpPr>
            <p:cNvPr id="117" name="Shape 1027"/>
            <p:cNvSpPr/>
            <p:nvPr/>
          </p:nvSpPr>
          <p:spPr>
            <a:xfrm>
              <a:off x="3920903" y="424956"/>
              <a:ext cx="1326867" cy="761521"/>
            </a:xfrm>
            <a:custGeom>
              <a:avLst/>
              <a:gdLst/>
              <a:ahLst/>
              <a:cxnLst/>
              <a:rect l="0" t="0" r="0" b="0"/>
              <a:pathLst>
                <a:path w="19198" h="10845" extrusionOk="0">
                  <a:moveTo>
                    <a:pt x="7572" y="1"/>
                  </a:moveTo>
                  <a:lnTo>
                    <a:pt x="7108" y="25"/>
                  </a:lnTo>
                  <a:lnTo>
                    <a:pt x="6668" y="98"/>
                  </a:lnTo>
                  <a:lnTo>
                    <a:pt x="6229" y="196"/>
                  </a:lnTo>
                  <a:lnTo>
                    <a:pt x="5813" y="343"/>
                  </a:lnTo>
                  <a:lnTo>
                    <a:pt x="5423" y="538"/>
                  </a:lnTo>
                  <a:lnTo>
                    <a:pt x="5056" y="758"/>
                  </a:lnTo>
                  <a:lnTo>
                    <a:pt x="4714" y="1026"/>
                  </a:lnTo>
                  <a:lnTo>
                    <a:pt x="4397" y="1319"/>
                  </a:lnTo>
                  <a:lnTo>
                    <a:pt x="4104" y="1637"/>
                  </a:lnTo>
                  <a:lnTo>
                    <a:pt x="3835" y="1979"/>
                  </a:lnTo>
                  <a:lnTo>
                    <a:pt x="3615" y="2345"/>
                  </a:lnTo>
                  <a:lnTo>
                    <a:pt x="3420" y="2736"/>
                  </a:lnTo>
                  <a:lnTo>
                    <a:pt x="3273" y="3151"/>
                  </a:lnTo>
                  <a:lnTo>
                    <a:pt x="3151" y="3591"/>
                  </a:lnTo>
                  <a:lnTo>
                    <a:pt x="3102" y="4030"/>
                  </a:lnTo>
                  <a:lnTo>
                    <a:pt x="3078" y="4494"/>
                  </a:lnTo>
                  <a:lnTo>
                    <a:pt x="3078" y="4788"/>
                  </a:lnTo>
                  <a:lnTo>
                    <a:pt x="2712" y="4788"/>
                  </a:lnTo>
                  <a:lnTo>
                    <a:pt x="2419" y="4836"/>
                  </a:lnTo>
                  <a:lnTo>
                    <a:pt x="2125" y="4910"/>
                  </a:lnTo>
                  <a:lnTo>
                    <a:pt x="1832" y="5032"/>
                  </a:lnTo>
                  <a:lnTo>
                    <a:pt x="1588" y="5154"/>
                  </a:lnTo>
                  <a:lnTo>
                    <a:pt x="1320" y="5300"/>
                  </a:lnTo>
                  <a:lnTo>
                    <a:pt x="1100" y="5471"/>
                  </a:lnTo>
                  <a:lnTo>
                    <a:pt x="880" y="5667"/>
                  </a:lnTo>
                  <a:lnTo>
                    <a:pt x="685" y="5887"/>
                  </a:lnTo>
                  <a:lnTo>
                    <a:pt x="514" y="6131"/>
                  </a:lnTo>
                  <a:lnTo>
                    <a:pt x="367" y="6375"/>
                  </a:lnTo>
                  <a:lnTo>
                    <a:pt x="220" y="6644"/>
                  </a:lnTo>
                  <a:lnTo>
                    <a:pt x="123" y="6912"/>
                  </a:lnTo>
                  <a:lnTo>
                    <a:pt x="50" y="7205"/>
                  </a:lnTo>
                  <a:lnTo>
                    <a:pt x="1" y="7499"/>
                  </a:lnTo>
                  <a:lnTo>
                    <a:pt x="1" y="7816"/>
                  </a:lnTo>
                  <a:lnTo>
                    <a:pt x="1" y="8134"/>
                  </a:lnTo>
                  <a:lnTo>
                    <a:pt x="50" y="8427"/>
                  </a:lnTo>
                  <a:lnTo>
                    <a:pt x="123" y="8720"/>
                  </a:lnTo>
                  <a:lnTo>
                    <a:pt x="220" y="8988"/>
                  </a:lnTo>
                  <a:lnTo>
                    <a:pt x="367" y="9257"/>
                  </a:lnTo>
                  <a:lnTo>
                    <a:pt x="514" y="9501"/>
                  </a:lnTo>
                  <a:lnTo>
                    <a:pt x="685" y="9745"/>
                  </a:lnTo>
                  <a:lnTo>
                    <a:pt x="880" y="9965"/>
                  </a:lnTo>
                  <a:lnTo>
                    <a:pt x="1100" y="10161"/>
                  </a:lnTo>
                  <a:lnTo>
                    <a:pt x="1320" y="10332"/>
                  </a:lnTo>
                  <a:lnTo>
                    <a:pt x="1588" y="10478"/>
                  </a:lnTo>
                  <a:lnTo>
                    <a:pt x="1832" y="10600"/>
                  </a:lnTo>
                  <a:lnTo>
                    <a:pt x="2125" y="10722"/>
                  </a:lnTo>
                  <a:lnTo>
                    <a:pt x="2419" y="10796"/>
                  </a:lnTo>
                  <a:lnTo>
                    <a:pt x="2712" y="10844"/>
                  </a:lnTo>
                  <a:lnTo>
                    <a:pt x="16486" y="10844"/>
                  </a:lnTo>
                  <a:lnTo>
                    <a:pt x="16779" y="10796"/>
                  </a:lnTo>
                  <a:lnTo>
                    <a:pt x="17072" y="10722"/>
                  </a:lnTo>
                  <a:lnTo>
                    <a:pt x="17365" y="10600"/>
                  </a:lnTo>
                  <a:lnTo>
                    <a:pt x="17610" y="10478"/>
                  </a:lnTo>
                  <a:lnTo>
                    <a:pt x="17878" y="10332"/>
                  </a:lnTo>
                  <a:lnTo>
                    <a:pt x="18098" y="10161"/>
                  </a:lnTo>
                  <a:lnTo>
                    <a:pt x="18318" y="9965"/>
                  </a:lnTo>
                  <a:lnTo>
                    <a:pt x="18513" y="9745"/>
                  </a:lnTo>
                  <a:lnTo>
                    <a:pt x="18684" y="9501"/>
                  </a:lnTo>
                  <a:lnTo>
                    <a:pt x="18831" y="9257"/>
                  </a:lnTo>
                  <a:lnTo>
                    <a:pt x="18977" y="8988"/>
                  </a:lnTo>
                  <a:lnTo>
                    <a:pt x="19075" y="8720"/>
                  </a:lnTo>
                  <a:lnTo>
                    <a:pt x="19148" y="8427"/>
                  </a:lnTo>
                  <a:lnTo>
                    <a:pt x="19197" y="8134"/>
                  </a:lnTo>
                  <a:lnTo>
                    <a:pt x="19197" y="7816"/>
                  </a:lnTo>
                  <a:lnTo>
                    <a:pt x="19197" y="7499"/>
                  </a:lnTo>
                  <a:lnTo>
                    <a:pt x="19148" y="7205"/>
                  </a:lnTo>
                  <a:lnTo>
                    <a:pt x="19075" y="6912"/>
                  </a:lnTo>
                  <a:lnTo>
                    <a:pt x="18977" y="6644"/>
                  </a:lnTo>
                  <a:lnTo>
                    <a:pt x="18831" y="6375"/>
                  </a:lnTo>
                  <a:lnTo>
                    <a:pt x="18684" y="6131"/>
                  </a:lnTo>
                  <a:lnTo>
                    <a:pt x="18513" y="5887"/>
                  </a:lnTo>
                  <a:lnTo>
                    <a:pt x="18318" y="5667"/>
                  </a:lnTo>
                  <a:lnTo>
                    <a:pt x="18098" y="5471"/>
                  </a:lnTo>
                  <a:lnTo>
                    <a:pt x="17878" y="5300"/>
                  </a:lnTo>
                  <a:lnTo>
                    <a:pt x="17610" y="5154"/>
                  </a:lnTo>
                  <a:lnTo>
                    <a:pt x="17365" y="5032"/>
                  </a:lnTo>
                  <a:lnTo>
                    <a:pt x="17072" y="4910"/>
                  </a:lnTo>
                  <a:lnTo>
                    <a:pt x="16779" y="4836"/>
                  </a:lnTo>
                  <a:lnTo>
                    <a:pt x="16486" y="4788"/>
                  </a:lnTo>
                  <a:lnTo>
                    <a:pt x="15412" y="4788"/>
                  </a:lnTo>
                  <a:lnTo>
                    <a:pt x="15436" y="4494"/>
                  </a:lnTo>
                  <a:lnTo>
                    <a:pt x="15412" y="4201"/>
                  </a:lnTo>
                  <a:lnTo>
                    <a:pt x="15387" y="3933"/>
                  </a:lnTo>
                  <a:lnTo>
                    <a:pt x="15314" y="3664"/>
                  </a:lnTo>
                  <a:lnTo>
                    <a:pt x="15216" y="3420"/>
                  </a:lnTo>
                  <a:lnTo>
                    <a:pt x="15094" y="3176"/>
                  </a:lnTo>
                  <a:lnTo>
                    <a:pt x="14972" y="2956"/>
                  </a:lnTo>
                  <a:lnTo>
                    <a:pt x="14801" y="2736"/>
                  </a:lnTo>
                  <a:lnTo>
                    <a:pt x="14630" y="2541"/>
                  </a:lnTo>
                  <a:lnTo>
                    <a:pt x="14435" y="2370"/>
                  </a:lnTo>
                  <a:lnTo>
                    <a:pt x="14215" y="2199"/>
                  </a:lnTo>
                  <a:lnTo>
                    <a:pt x="13995" y="2077"/>
                  </a:lnTo>
                  <a:lnTo>
                    <a:pt x="13751" y="1954"/>
                  </a:lnTo>
                  <a:lnTo>
                    <a:pt x="13507" y="1857"/>
                  </a:lnTo>
                  <a:lnTo>
                    <a:pt x="13238" y="1784"/>
                  </a:lnTo>
                  <a:lnTo>
                    <a:pt x="12969" y="1759"/>
                  </a:lnTo>
                  <a:lnTo>
                    <a:pt x="12676" y="1735"/>
                  </a:lnTo>
                  <a:lnTo>
                    <a:pt x="12334" y="1759"/>
                  </a:lnTo>
                  <a:lnTo>
                    <a:pt x="11992" y="1832"/>
                  </a:lnTo>
                  <a:lnTo>
                    <a:pt x="11650" y="1930"/>
                  </a:lnTo>
                  <a:lnTo>
                    <a:pt x="11357" y="2077"/>
                  </a:lnTo>
                  <a:lnTo>
                    <a:pt x="11186" y="1857"/>
                  </a:lnTo>
                  <a:lnTo>
                    <a:pt x="11015" y="1637"/>
                  </a:lnTo>
                  <a:lnTo>
                    <a:pt x="10844" y="1417"/>
                  </a:lnTo>
                  <a:lnTo>
                    <a:pt x="10649" y="1222"/>
                  </a:lnTo>
                  <a:lnTo>
                    <a:pt x="10454" y="1051"/>
                  </a:lnTo>
                  <a:lnTo>
                    <a:pt x="10234" y="880"/>
                  </a:lnTo>
                  <a:lnTo>
                    <a:pt x="9990" y="709"/>
                  </a:lnTo>
                  <a:lnTo>
                    <a:pt x="9745" y="562"/>
                  </a:lnTo>
                  <a:lnTo>
                    <a:pt x="9501" y="440"/>
                  </a:lnTo>
                  <a:lnTo>
                    <a:pt x="9257" y="318"/>
                  </a:lnTo>
                  <a:lnTo>
                    <a:pt x="8988" y="220"/>
                  </a:lnTo>
                  <a:lnTo>
                    <a:pt x="8720" y="147"/>
                  </a:lnTo>
                  <a:lnTo>
                    <a:pt x="8427" y="74"/>
                  </a:lnTo>
                  <a:lnTo>
                    <a:pt x="8158" y="25"/>
                  </a:lnTo>
                  <a:lnTo>
                    <a:pt x="7865" y="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solidFill>
                <a:srgbClr val="00B0F0"/>
              </a:solidFill>
            </a:ln>
          </p:spPr>
          <p:txBody>
            <a:bodyPr lIns="68569" tIns="68569" rIns="68569" bIns="68569" anchor="ctr"/>
            <a:lstStyle/>
            <a:p>
              <a:pPr defTabSz="911202">
                <a:defRPr/>
              </a:pPr>
              <a:endParaRPr sz="1125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endParaRPr>
            </a:p>
          </p:txBody>
        </p:sp>
        <p:sp>
          <p:nvSpPr>
            <p:cNvPr id="118" name="文字方塊 157"/>
            <p:cNvSpPr txBox="1"/>
            <p:nvPr/>
          </p:nvSpPr>
          <p:spPr>
            <a:xfrm>
              <a:off x="3809417" y="661187"/>
              <a:ext cx="1488395" cy="518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1202">
                <a:defRPr/>
              </a:pPr>
              <a:r>
                <a:rPr lang="en-US" altLang="zh-TW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iHospital</a:t>
              </a:r>
              <a:endParaRPr lang="zh-TW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ngLiU-ExtB" panose="02020500000000000000" charset="-120"/>
                <a:cs typeface="Noto Sans" panose="020B0502040504020204" pitchFamily="34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6585896" y="1204911"/>
            <a:ext cx="2247090" cy="261341"/>
          </a:xfrm>
          <a:prstGeom prst="rect">
            <a:avLst/>
          </a:prstGeom>
          <a:noFill/>
        </p:spPr>
        <p:txBody>
          <a:bodyPr wrap="square" lIns="91174" tIns="45587" rIns="91174" bIns="45587" rtlCol="0">
            <a:spAutoFit/>
          </a:bodyPr>
          <a:lstStyle/>
          <a:p>
            <a:pPr algn="ctr" defTabSz="683243">
              <a:defRPr/>
            </a:pPr>
            <a:r>
              <a:rPr kumimoji="1"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产业应用及行业解决方案</a:t>
            </a:r>
          </a:p>
        </p:txBody>
      </p:sp>
      <p:sp>
        <p:nvSpPr>
          <p:cNvPr id="109" name="矩形 108"/>
          <p:cNvSpPr/>
          <p:nvPr/>
        </p:nvSpPr>
        <p:spPr>
          <a:xfrm>
            <a:off x="3419872" y="2472222"/>
            <a:ext cx="1067606" cy="232353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defRPr/>
            </a:pPr>
            <a:r>
              <a:rPr kumimoji="1" lang="zh-CN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监控</a:t>
            </a:r>
            <a:r>
              <a:rPr kumimoji="1"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/</a:t>
            </a:r>
            <a:r>
              <a:rPr kumimoji="1" lang="zh-CN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告警</a:t>
            </a:r>
            <a:r>
              <a:rPr kumimoji="1" lang="en-US" altLang="zh-CN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/</a:t>
            </a:r>
            <a:r>
              <a:rPr kumimoji="1" lang="zh-CN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联动</a:t>
            </a:r>
            <a:endParaRPr kumimoji="1" lang="zh-TW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pic>
        <p:nvPicPr>
          <p:cNvPr id="1032" name="Picture 8" descr="See the source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1900" y="1872426"/>
            <a:ext cx="619328" cy="61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See the source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898021"/>
            <a:ext cx="541887" cy="5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ãazure logoãçåçæå°çµæ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5" y="2799281"/>
            <a:ext cx="667973" cy="43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矩形 98"/>
          <p:cNvSpPr/>
          <p:nvPr/>
        </p:nvSpPr>
        <p:spPr>
          <a:xfrm>
            <a:off x="5544108" y="2472222"/>
            <a:ext cx="972252" cy="225573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边缘容器监管</a:t>
            </a:r>
            <a:endParaRPr kumimoji="1" lang="zh-TW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121" name="標題 1"/>
          <p:cNvSpPr txBox="1"/>
          <p:nvPr/>
        </p:nvSpPr>
        <p:spPr>
          <a:xfrm>
            <a:off x="268458" y="13963"/>
            <a:ext cx="8702961" cy="410432"/>
          </a:xfrm>
          <a:prstGeom prst="rect">
            <a:avLst/>
          </a:prstGeom>
        </p:spPr>
        <p:txBody>
          <a:bodyPr lIns="91418" tIns="45709" rIns="91418" bIns="45709"/>
          <a:lstStyle>
            <a:lvl1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 algn="l" rtl="0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 marL="4572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6pPr>
            <a:lvl7pPr marL="9144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7pPr>
            <a:lvl8pPr marL="13716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8pPr>
            <a:lvl9pPr marL="1828800" algn="l" rtl="0" eaLnBrk="1" fontAlgn="ctr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100000"/>
              <a:defRPr sz="3200" b="1">
                <a:solidFill>
                  <a:schemeClr val="tx2"/>
                </a:solidFill>
                <a:latin typeface="Calibri" panose="020F0502020204030204" pitchFamily="34" charset="0"/>
                <a:ea typeface="PMingLiU" pitchFamily="18" charset="-120"/>
              </a:defRPr>
            </a:lvl9pPr>
          </a:lstStyle>
          <a:p>
            <a:pPr algn="ctr" defTabSz="685783" fontAlgn="base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2B1E8"/>
                </a:solidFill>
                <a:latin typeface="Arial" panose="020B0604020202020204" pitchFamily="34" charset="0"/>
                <a:ea typeface="Noto Sans" panose="020B0502040504020204" pitchFamily="34" charset="0"/>
              </a:rPr>
              <a:t>WISE-IoTSuite/AppHub </a:t>
            </a:r>
            <a:r>
              <a:rPr kumimoji="1"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 panose="020F0502020204030204"/>
              </a:rPr>
              <a:t>系统架构</a:t>
            </a:r>
            <a:endParaRPr kumimoji="1" lang="en-US" altLang="zh-TW" sz="22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Calibri" panose="020F0502020204030204"/>
            </a:endParaRPr>
          </a:p>
        </p:txBody>
      </p:sp>
      <p:sp>
        <p:nvSpPr>
          <p:cNvPr id="162" name="梯形 161"/>
          <p:cNvSpPr/>
          <p:nvPr/>
        </p:nvSpPr>
        <p:spPr>
          <a:xfrm>
            <a:off x="231187" y="3628381"/>
            <a:ext cx="8719508" cy="858631"/>
          </a:xfrm>
          <a:prstGeom prst="trapezoid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DBEEF4"/>
              </a:gs>
              <a:gs pos="83000">
                <a:srgbClr val="DBEEF4"/>
              </a:gs>
              <a:gs pos="100000">
                <a:srgbClr val="00B0F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74" tIns="45587" rIns="91174" bIns="45587" rtlCol="0" anchor="ctr"/>
          <a:lstStyle/>
          <a:p>
            <a:pPr algn="ctr" defTabSz="911202">
              <a:defRPr/>
            </a:pPr>
            <a:endParaRPr lang="zh-CN" altLang="en-US">
              <a:solidFill>
                <a:prstClr val="black">
                  <a:lumMod val="85000"/>
                  <a:lumOff val="15000"/>
                </a:prstClr>
              </a:solidFill>
              <a:latin typeface="Noto Sans" panose="020B0502040504020204" pitchFamily="34" charset="0"/>
              <a:ea typeface="Microsoft JhengHei" panose="020B0604030504040204" pitchFamily="34" charset="-120"/>
              <a:cs typeface="Noto Sans" panose="020B0502040504020204" pitchFamily="34" charset="0"/>
            </a:endParaRPr>
          </a:p>
        </p:txBody>
      </p:sp>
      <p:pic>
        <p:nvPicPr>
          <p:cNvPr id="163" name="Picture 2" descr="https://upload.wikimedia.org/wikipedia/commons/thumb/6/60/ARM_logo.svg/500px-ARM_logo.svg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55608" y="4092049"/>
            <a:ext cx="539898" cy="1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6" descr="http://vignette3.wikia.nocookie.net/egamia/images/f/f3/Intel_logo.png/revision/latest?cb=2006100522175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54438" y="4016148"/>
            <a:ext cx="497762" cy="32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6" name="组合 175"/>
          <p:cNvGrpSpPr/>
          <p:nvPr/>
        </p:nvGrpSpPr>
        <p:grpSpPr>
          <a:xfrm>
            <a:off x="5076057" y="3988722"/>
            <a:ext cx="676438" cy="367067"/>
            <a:chOff x="5238895" y="4259484"/>
            <a:chExt cx="581434" cy="340590"/>
          </a:xfrm>
        </p:grpSpPr>
        <p:grpSp>
          <p:nvGrpSpPr>
            <p:cNvPr id="177" name="组合 176"/>
            <p:cNvGrpSpPr/>
            <p:nvPr/>
          </p:nvGrpSpPr>
          <p:grpSpPr>
            <a:xfrm>
              <a:off x="5238895" y="4295489"/>
              <a:ext cx="216024" cy="272606"/>
              <a:chOff x="6012160" y="3687236"/>
              <a:chExt cx="756084" cy="1231993"/>
            </a:xfrm>
          </p:grpSpPr>
          <p:pic>
            <p:nvPicPr>
              <p:cNvPr id="179" name="Picture 5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2160" y="3687236"/>
                <a:ext cx="756084" cy="12319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0" name="Picture 2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911218" y="4040845"/>
                <a:ext cx="957970" cy="5400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8" name="Picture 16" descr="See the source image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381" y="4259484"/>
              <a:ext cx="413948" cy="340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1" name="矩形 180"/>
          <p:cNvSpPr/>
          <p:nvPr/>
        </p:nvSpPr>
        <p:spPr>
          <a:xfrm>
            <a:off x="4985770" y="4297442"/>
            <a:ext cx="953570" cy="245953"/>
          </a:xfrm>
          <a:prstGeom prst="rect">
            <a:avLst/>
          </a:prstGeom>
        </p:spPr>
        <p:txBody>
          <a:bodyPr wrap="none" lIns="91174" tIns="45587" rIns="91174" bIns="45587">
            <a:spAutoFit/>
          </a:bodyPr>
          <a:lstStyle/>
          <a:p>
            <a:pPr algn="ctr" defTabSz="683243"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工业手持平板</a:t>
            </a:r>
          </a:p>
        </p:txBody>
      </p:sp>
      <p:pic>
        <p:nvPicPr>
          <p:cNvPr id="182" name="Picture 6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180" y="4048554"/>
            <a:ext cx="529362" cy="29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" name="矩形 182"/>
          <p:cNvSpPr/>
          <p:nvPr/>
        </p:nvSpPr>
        <p:spPr>
          <a:xfrm>
            <a:off x="6130748" y="4297442"/>
            <a:ext cx="716326" cy="245953"/>
          </a:xfrm>
          <a:prstGeom prst="rect">
            <a:avLst/>
          </a:prstGeom>
        </p:spPr>
        <p:txBody>
          <a:bodyPr wrap="none" lIns="91174" tIns="45587" rIns="91174" bIns="45587">
            <a:spAutoFit/>
          </a:bodyPr>
          <a:lstStyle/>
          <a:p>
            <a:pPr algn="ctr" defTabSz="683243"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工业</a:t>
            </a:r>
            <a:r>
              <a:rPr kumimoji="1"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HMI</a:t>
            </a:r>
            <a:endParaRPr kumimoji="1" lang="zh-CN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84" name="Picture 20" descr="https://ucf211616dff0114449a96bc6e0d.previews.dropboxusercontent.com/p/thumb/AAZc-T74uvsmjFnLeeAPoHJTIBOmmbZQqmDS3cURBtZJrOSqprvPiRS7R2LE3MK_7SzlV1_B2dPc1SO3lzXX1UIMTXAy-b2NqaLq68MpdcTqiV_daBtPzvfV_N_8yHd4H-P5syAISxZPSSZmd178mbBIOmn7ac84BXR65xvJPw8fWtEJnzpUdTj4cSCaZpSLNkmfuD--SaQY56mB3aMOdIXr99AV2ghlxp6XUAQE8YfEyRUU1poo5-6u9cvryxeBvcx77AWMN9HFzppkIC0Y0IE1EMVRVWAyz3h5WKRljF_49ge3SDGgU7IrcMjMmACMD-3db3aknQyacKZbwyYYevJcs-qxrF65nJDZt0-yeMsZTPHW9dAXWkxGaRNpI0JScTCDfqyNFprFRFeKYocSpGpzVmcM2bCpuW2E-SADFDGBlH6z3qPy3I3cqkcoZb8jms3lPII4uITmBAAKPSsgHv8lK77zifzNPpyMR8CGoVKqr3r6SopdOtbBrbhOOSTLm5ujBgUeKMHF3H9D5nSHEyiR_39nBg4y453dYrSq0xcbtzwN9mt2QC21zuVKKrl4lL3usT6D85GD1aUrIOp2AE6iR3aWE3DnwS7vyM9_ncQSdFYphf-SD0QgmMUDm-qpShjAih_GJMOTArkLWBDEwS1INqGAbOKOFuXqOPziT7eZ5CTT7dkFk38Uiy9eVvAgqvY/p.png?size_mode=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108562" y="3924033"/>
            <a:ext cx="461080" cy="4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Google Shape;1732;p30"/>
          <p:cNvPicPr preferRelativeResize="0"/>
          <p:nvPr/>
        </p:nvPicPr>
        <p:blipFill rotWithShape="1">
          <a:blip r:embed="rId24"/>
          <a:srcRect/>
          <a:stretch>
            <a:fillRect/>
          </a:stretch>
        </p:blipFill>
        <p:spPr>
          <a:xfrm>
            <a:off x="7433243" y="3998532"/>
            <a:ext cx="298750" cy="23104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矩形 185"/>
          <p:cNvSpPr/>
          <p:nvPr/>
        </p:nvSpPr>
        <p:spPr>
          <a:xfrm>
            <a:off x="7106609" y="4297442"/>
            <a:ext cx="790065" cy="245953"/>
          </a:xfrm>
          <a:prstGeom prst="rect">
            <a:avLst/>
          </a:prstGeom>
        </p:spPr>
        <p:txBody>
          <a:bodyPr wrap="none" lIns="91174" tIns="45587" rIns="91174" bIns="45587">
            <a:spAutoFit/>
          </a:bodyPr>
          <a:lstStyle/>
          <a:p>
            <a:pPr algn="ctr" defTabSz="683243">
              <a:defRPr/>
            </a:pPr>
            <a:r>
              <a:rPr kumimoji="1"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RISC ARM </a:t>
            </a:r>
            <a:endParaRPr kumimoji="1" lang="zh-CN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87" name="Picture 14" descr="D:\Dropbox\!EIoT\!Intro\DeviceOn Architecture\ppt DeviceOn_w1920h1080_png-05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57" y="3928905"/>
            <a:ext cx="944625" cy="4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17" descr="D:\Dropbox\!EIoT\!Intro\DeviceOn Architecture\ppt DeviceOn_w1920h1080_png-08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86" y="3973739"/>
            <a:ext cx="697158" cy="4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文本框 188"/>
          <p:cNvSpPr txBox="1"/>
          <p:nvPr/>
        </p:nvSpPr>
        <p:spPr>
          <a:xfrm>
            <a:off x="1311670" y="4297172"/>
            <a:ext cx="1109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3243"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嵌入式单板</a:t>
            </a:r>
          </a:p>
        </p:txBody>
      </p:sp>
      <p:sp>
        <p:nvSpPr>
          <p:cNvPr id="190" name="文本框 189"/>
          <p:cNvSpPr txBox="1"/>
          <p:nvPr/>
        </p:nvSpPr>
        <p:spPr>
          <a:xfrm>
            <a:off x="2442536" y="4297173"/>
            <a:ext cx="1002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3243"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边缘控制器</a:t>
            </a:r>
          </a:p>
        </p:txBody>
      </p:sp>
      <p:pic>
        <p:nvPicPr>
          <p:cNvPr id="191" name="Picture 15" descr="D:\Dropbox\!EIoT\!Intro\DeviceOn Architecture\ppt DeviceOn_w1920h1080_png-06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254" y="3949723"/>
            <a:ext cx="781727" cy="3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文本框 191"/>
          <p:cNvSpPr txBox="1"/>
          <p:nvPr/>
        </p:nvSpPr>
        <p:spPr>
          <a:xfrm>
            <a:off x="3481012" y="4305749"/>
            <a:ext cx="1208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3243"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工业网关</a:t>
            </a:r>
          </a:p>
        </p:txBody>
      </p:sp>
      <p:pic>
        <p:nvPicPr>
          <p:cNvPr id="193" name="图片 19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32742" y="679721"/>
            <a:ext cx="978870" cy="5506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4" name="图片 19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25278" y="688668"/>
            <a:ext cx="923702" cy="51958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8" name="Picture 2" descr="See the source image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47451"/>
            <a:ext cx="488767" cy="48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123179" y="715801"/>
            <a:ext cx="838237" cy="47150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2" name="直接连接符 111"/>
          <p:cNvCxnSpPr/>
          <p:nvPr/>
        </p:nvCxnSpPr>
        <p:spPr>
          <a:xfrm>
            <a:off x="2838666" y="701355"/>
            <a:ext cx="0" cy="519609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0" name="TextBox 27"/>
          <p:cNvSpPr txBox="1"/>
          <p:nvPr/>
        </p:nvSpPr>
        <p:spPr>
          <a:xfrm>
            <a:off x="394560" y="1268159"/>
            <a:ext cx="1297072" cy="238525"/>
          </a:xfrm>
          <a:prstGeom prst="rect">
            <a:avLst/>
          </a:prstGeom>
          <a:noFill/>
        </p:spPr>
        <p:txBody>
          <a:bodyPr wrap="square" lIns="68414" tIns="34289" rIns="68414" bIns="34289" rtlCol="0">
            <a:spAutoFit/>
          </a:bodyPr>
          <a:lstStyle/>
          <a:p>
            <a:pPr algn="ctr" defTabSz="683243">
              <a:defRPr/>
            </a:pPr>
            <a:r>
              <a:rPr kumimoji="1" lang="zh-CN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手机端实时</a:t>
            </a:r>
            <a:r>
              <a:rPr kumimoji="1"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告警</a:t>
            </a:r>
          </a:p>
        </p:txBody>
      </p:sp>
      <p:pic>
        <p:nvPicPr>
          <p:cNvPr id="131" name="图片 13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3703" y="704002"/>
            <a:ext cx="244436" cy="447919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27695" y="694789"/>
            <a:ext cx="294158" cy="465929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2800848" y="1115311"/>
            <a:ext cx="353906" cy="890610"/>
            <a:chOff x="1203186" y="1352221"/>
            <a:chExt cx="353906" cy="890610"/>
          </a:xfrm>
        </p:grpSpPr>
        <p:pic>
          <p:nvPicPr>
            <p:cNvPr id="146" name="圖片 42"/>
            <p:cNvPicPr>
              <a:picLocks noChangeAspect="1"/>
            </p:cNvPicPr>
            <p:nvPr/>
          </p:nvPicPr>
          <p:blipFill rotWithShape="1">
            <a:blip r:embed="rId35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 flipV="1">
              <a:off x="1203186" y="1352221"/>
              <a:ext cx="201506" cy="738210"/>
            </a:xfrm>
            <a:prstGeom prst="rect">
              <a:avLst/>
            </a:prstGeom>
          </p:spPr>
        </p:pic>
        <p:pic>
          <p:nvPicPr>
            <p:cNvPr id="153" name="圖片 42"/>
            <p:cNvPicPr>
              <a:picLocks noChangeAspect="1"/>
            </p:cNvPicPr>
            <p:nvPr/>
          </p:nvPicPr>
          <p:blipFill rotWithShape="1">
            <a:blip r:embed="rId35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>
              <a:off x="1355586" y="1504621"/>
              <a:ext cx="201506" cy="738210"/>
            </a:xfrm>
            <a:prstGeom prst="rect">
              <a:avLst/>
            </a:prstGeom>
          </p:spPr>
        </p:pic>
      </p:grpSp>
      <p:grpSp>
        <p:nvGrpSpPr>
          <p:cNvPr id="195" name="组合 194"/>
          <p:cNvGrpSpPr/>
          <p:nvPr/>
        </p:nvGrpSpPr>
        <p:grpSpPr>
          <a:xfrm>
            <a:off x="7592040" y="1173816"/>
            <a:ext cx="353906" cy="890610"/>
            <a:chOff x="1203186" y="1352221"/>
            <a:chExt cx="353906" cy="890610"/>
          </a:xfrm>
        </p:grpSpPr>
        <p:pic>
          <p:nvPicPr>
            <p:cNvPr id="196" name="圖片 42"/>
            <p:cNvPicPr>
              <a:picLocks noChangeAspect="1"/>
            </p:cNvPicPr>
            <p:nvPr/>
          </p:nvPicPr>
          <p:blipFill rotWithShape="1">
            <a:blip r:embed="rId35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 flipV="1">
              <a:off x="1203186" y="1352221"/>
              <a:ext cx="201506" cy="738210"/>
            </a:xfrm>
            <a:prstGeom prst="rect">
              <a:avLst/>
            </a:prstGeom>
          </p:spPr>
        </p:pic>
        <p:pic>
          <p:nvPicPr>
            <p:cNvPr id="197" name="圖片 42"/>
            <p:cNvPicPr>
              <a:picLocks noChangeAspect="1"/>
            </p:cNvPicPr>
            <p:nvPr/>
          </p:nvPicPr>
          <p:blipFill rotWithShape="1">
            <a:blip r:embed="rId35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>
              <a:off x="1355586" y="1504621"/>
              <a:ext cx="201506" cy="738210"/>
            </a:xfrm>
            <a:prstGeom prst="rect">
              <a:avLst/>
            </a:prstGeom>
          </p:spPr>
        </p:pic>
      </p:grpSp>
      <p:grpSp>
        <p:nvGrpSpPr>
          <p:cNvPr id="198" name="组合 197"/>
          <p:cNvGrpSpPr/>
          <p:nvPr/>
        </p:nvGrpSpPr>
        <p:grpSpPr>
          <a:xfrm>
            <a:off x="6081859" y="954773"/>
            <a:ext cx="587346" cy="207893"/>
            <a:chOff x="874982" y="1658927"/>
            <a:chExt cx="764130" cy="207893"/>
          </a:xfrm>
        </p:grpSpPr>
        <p:pic>
          <p:nvPicPr>
            <p:cNvPr id="199" name="圖片 42"/>
            <p:cNvPicPr>
              <a:picLocks noChangeAspect="1"/>
            </p:cNvPicPr>
            <p:nvPr/>
          </p:nvPicPr>
          <p:blipFill rotWithShape="1">
            <a:blip r:embed="rId35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 rot="5400000" flipV="1">
              <a:off x="1169254" y="1390575"/>
              <a:ext cx="201506" cy="738210"/>
            </a:xfrm>
            <a:prstGeom prst="rect">
              <a:avLst/>
            </a:prstGeom>
          </p:spPr>
        </p:pic>
        <p:pic>
          <p:nvPicPr>
            <p:cNvPr id="200" name="圖片 42"/>
            <p:cNvPicPr>
              <a:picLocks noChangeAspect="1"/>
            </p:cNvPicPr>
            <p:nvPr/>
          </p:nvPicPr>
          <p:blipFill rotWithShape="1">
            <a:blip r:embed="rId35" cstate="email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r="62716"/>
            <a:stretch>
              <a:fillRect/>
            </a:stretch>
          </p:blipFill>
          <p:spPr>
            <a:xfrm rot="5400000">
              <a:off x="1143334" y="1396962"/>
              <a:ext cx="201506" cy="738210"/>
            </a:xfrm>
            <a:prstGeom prst="rect">
              <a:avLst/>
            </a:prstGeom>
          </p:spPr>
        </p:pic>
      </p:grpSp>
      <p:grpSp>
        <p:nvGrpSpPr>
          <p:cNvPr id="124" name="群組 6"/>
          <p:cNvGrpSpPr/>
          <p:nvPr/>
        </p:nvGrpSpPr>
        <p:grpSpPr>
          <a:xfrm>
            <a:off x="933754" y="3618100"/>
            <a:ext cx="1788383" cy="276999"/>
            <a:chOff x="1197382" y="5952794"/>
            <a:chExt cx="3073471" cy="441153"/>
          </a:xfrm>
        </p:grpSpPr>
        <p:pic>
          <p:nvPicPr>
            <p:cNvPr id="150" name="圖形 11"/>
            <p:cNvPicPr>
              <a:picLocks noChangeAspect="1"/>
            </p:cNvPicPr>
            <p:nvPr/>
          </p:nvPicPr>
          <p:blipFill>
            <a:blip r:embed="rId3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197382" y="601164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54" name="文字方塊 12"/>
            <p:cNvSpPr txBox="1"/>
            <p:nvPr/>
          </p:nvSpPr>
          <p:spPr>
            <a:xfrm>
              <a:off x="1530021" y="5952794"/>
              <a:ext cx="2740832" cy="4411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378">
                <a:defRPr/>
              </a:pPr>
              <a:r>
                <a:rPr lang="en-US" altLang="zh-TW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Windows</a:t>
              </a:r>
              <a:endParaRPr lang="zh-TW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ngLiU-ExtB" panose="02020500000000000000" charset="-120"/>
                <a:cs typeface="Noto Sans" panose="020B0502040504020204" pitchFamily="34" charset="0"/>
              </a:endParaRPr>
            </a:p>
          </p:txBody>
        </p:sp>
      </p:grpSp>
      <p:grpSp>
        <p:nvGrpSpPr>
          <p:cNvPr id="159" name="群組 20"/>
          <p:cNvGrpSpPr/>
          <p:nvPr/>
        </p:nvGrpSpPr>
        <p:grpSpPr>
          <a:xfrm>
            <a:off x="5853885" y="3639407"/>
            <a:ext cx="1074582" cy="276999"/>
            <a:chOff x="1197382" y="7076282"/>
            <a:chExt cx="1559324" cy="401954"/>
          </a:xfrm>
        </p:grpSpPr>
        <p:sp>
          <p:nvSpPr>
            <p:cNvPr id="160" name="文字方塊 15"/>
            <p:cNvSpPr txBox="1"/>
            <p:nvPr/>
          </p:nvSpPr>
          <p:spPr>
            <a:xfrm>
              <a:off x="1696184" y="7076282"/>
              <a:ext cx="1060522" cy="4019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378">
                <a:defRPr/>
              </a:pPr>
              <a:r>
                <a:rPr lang="en-US" altLang="zh-TW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Android</a:t>
              </a:r>
              <a:endParaRPr lang="zh-TW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ngLiU-ExtB" panose="02020500000000000000" charset="-120"/>
                <a:cs typeface="Noto Sans" panose="020B0502040504020204" pitchFamily="34" charset="0"/>
              </a:endParaRPr>
            </a:p>
          </p:txBody>
        </p:sp>
        <p:pic>
          <p:nvPicPr>
            <p:cNvPr id="161" name="圖形 5"/>
            <p:cNvPicPr>
              <a:picLocks noChangeAspect="1"/>
            </p:cNvPicPr>
            <p:nvPr/>
          </p:nvPicPr>
          <p:blipFill>
            <a:blip r:embed="rId3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7382" y="7097259"/>
              <a:ext cx="412371" cy="360000"/>
            </a:xfrm>
            <a:prstGeom prst="rect">
              <a:avLst/>
            </a:prstGeom>
          </p:spPr>
        </p:pic>
      </p:grpSp>
      <p:sp>
        <p:nvSpPr>
          <p:cNvPr id="205" name="Abgerundetes Rechteck 83_"/>
          <p:cNvSpPr/>
          <p:nvPr/>
        </p:nvSpPr>
        <p:spPr bwMode="auto">
          <a:xfrm>
            <a:off x="358934" y="2931831"/>
            <a:ext cx="1072528" cy="21294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</a:ln>
          <a:effectLst/>
        </p:spPr>
        <p:txBody>
          <a:bodyPr wrap="square" lIns="30005" tIns="30005" rIns="30005" bIns="30005" anchor="b">
            <a:spAutoFit/>
          </a:bodyPr>
          <a:lstStyle/>
          <a:p>
            <a:pPr algn="ctr" defTabSz="759441">
              <a:lnSpc>
                <a:spcPct val="90000"/>
              </a:lnSpc>
              <a:buClr>
                <a:srgbClr val="000000"/>
              </a:buClr>
              <a:defRPr/>
            </a:pPr>
            <a:r>
              <a:rPr lang="zh-CN" altLang="en-US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crosoft JhengHei" panose="020B0604030504040204" pitchFamily="34" charset="-120"/>
                <a:cs typeface="Noto Sans" panose="020B0502040504020204" pitchFamily="34" charset="0"/>
                <a:sym typeface="Arial" panose="020B0604020202020204"/>
              </a:rPr>
              <a:t>云</a:t>
            </a:r>
            <a:r>
              <a:rPr lang="en-US" altLang="zh-CN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(</a:t>
            </a:r>
            <a:r>
              <a:rPr lang="zh-CN" altLang="en-US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crosoft JhengHei" panose="020B0604030504040204" pitchFamily="34" charset="-120"/>
                <a:cs typeface="Noto Sans" panose="020B0502040504020204" pitchFamily="34" charset="0"/>
                <a:sym typeface="Arial" panose="020B0604020202020204"/>
              </a:rPr>
              <a:t>公有</a:t>
            </a:r>
            <a:r>
              <a:rPr lang="en-US" altLang="zh-CN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/</a:t>
            </a:r>
            <a:r>
              <a:rPr lang="zh-CN" altLang="en-US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crosoft JhengHei" panose="020B0604030504040204" pitchFamily="34" charset="-120"/>
                <a:cs typeface="Noto Sans" panose="020B0502040504020204" pitchFamily="34" charset="0"/>
                <a:sym typeface="Arial" panose="020B0604020202020204"/>
              </a:rPr>
              <a:t>私有</a:t>
            </a:r>
            <a:r>
              <a:rPr lang="en-US" altLang="zh-CN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)</a:t>
            </a:r>
            <a:endParaRPr lang="de-DE" sz="1100" b="1" kern="0" dirty="0">
              <a:solidFill>
                <a:prstClr val="black">
                  <a:lumMod val="85000"/>
                  <a:lumOff val="1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pic>
        <p:nvPicPr>
          <p:cNvPr id="207" name="Picture 6" descr="See the source image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38" y="2874604"/>
            <a:ext cx="425843" cy="30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10" descr="See the source image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65" y="2902376"/>
            <a:ext cx="287068" cy="28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mg.alicdn.com/tfs/TB13DzOjXP7gK0jSZFjXXc5aXXa-212-48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415" y="2946612"/>
            <a:ext cx="608122" cy="1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7" name="组合 126"/>
          <p:cNvGrpSpPr/>
          <p:nvPr/>
        </p:nvGrpSpPr>
        <p:grpSpPr>
          <a:xfrm>
            <a:off x="4788024" y="1912713"/>
            <a:ext cx="521854" cy="538179"/>
            <a:chOff x="8039165" y="1239656"/>
            <a:chExt cx="937099" cy="972458"/>
          </a:xfrm>
          <a:solidFill>
            <a:srgbClr val="00B0F0"/>
          </a:solidFill>
        </p:grpSpPr>
        <p:sp>
          <p:nvSpPr>
            <p:cNvPr id="141" name="椭圆 11"/>
            <p:cNvSpPr/>
            <p:nvPr/>
          </p:nvSpPr>
          <p:spPr bwMode="auto">
            <a:xfrm>
              <a:off x="8039165" y="1239656"/>
              <a:ext cx="937099" cy="972458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defTabSz="913130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PMingLiU" pitchFamily="18" charset="-120"/>
                </a:defRPr>
              </a:lvl1pPr>
              <a:lvl2pPr defTabSz="913130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PMingLiU" pitchFamily="18" charset="-120"/>
                </a:defRPr>
              </a:lvl2pPr>
              <a:lvl3pPr defTabSz="913130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PMingLiU" pitchFamily="18" charset="-120"/>
                </a:defRPr>
              </a:lvl3pPr>
              <a:lvl4pPr defTabSz="913130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PMingLiU" pitchFamily="18" charset="-120"/>
                </a:defRPr>
              </a:lvl4pPr>
              <a:lvl5pPr defTabSz="913130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PMingLiU" pitchFamily="18" charset="-120"/>
                </a:defRPr>
              </a:lvl5pPr>
              <a:lvl6pPr marL="2284730" indent="1905" defTabSz="91313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PMingLiU" pitchFamily="18" charset="-120"/>
                </a:defRPr>
              </a:lvl6pPr>
              <a:lvl7pPr marL="2741930" indent="1905" defTabSz="91313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PMingLiU" pitchFamily="18" charset="-120"/>
                </a:defRPr>
              </a:lvl7pPr>
              <a:lvl8pPr marL="3199130" indent="1905" defTabSz="91313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PMingLiU" pitchFamily="18" charset="-120"/>
                </a:defRPr>
              </a:lvl8pPr>
              <a:lvl9pPr marL="3656330" indent="1905" defTabSz="91313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PMingLiU" pitchFamily="18" charset="-120"/>
                </a:defRPr>
              </a:lvl9pPr>
            </a:lstStyle>
            <a:p>
              <a:pPr algn="ctr" defTabSz="684513">
                <a:defRPr/>
              </a:pPr>
              <a:endParaRPr kumimoji="0" lang="zh-CN" altLang="en-US" sz="1700">
                <a:solidFill>
                  <a:srgbClr val="FFFFFF"/>
                </a:solidFill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pic>
          <p:nvPicPr>
            <p:cNvPr id="145" name="Picture 12" descr="See the source image"/>
            <p:cNvPicPr>
              <a:picLocks noChangeAspect="1" noChangeArrowheads="1"/>
            </p:cNvPicPr>
            <p:nvPr/>
          </p:nvPicPr>
          <p:blipFill>
            <a:blip r:embed="rId4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866" y="1468669"/>
              <a:ext cx="529127" cy="529127"/>
            </a:xfrm>
            <a:prstGeom prst="rect">
              <a:avLst/>
            </a:prstGeom>
            <a:grpFill/>
          </p:spPr>
        </p:pic>
      </p:grpSp>
      <p:sp>
        <p:nvSpPr>
          <p:cNvPr id="149" name="椭圆 11"/>
          <p:cNvSpPr/>
          <p:nvPr/>
        </p:nvSpPr>
        <p:spPr bwMode="auto">
          <a:xfrm>
            <a:off x="627165" y="1872426"/>
            <a:ext cx="550068" cy="550868"/>
          </a:xfrm>
          <a:prstGeom prst="ellipse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913130"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PMingLiU" pitchFamily="18" charset="-120"/>
              </a:defRPr>
            </a:lvl1pPr>
            <a:lvl2pPr defTabSz="913130"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PMingLiU" pitchFamily="18" charset="-120"/>
              </a:defRPr>
            </a:lvl2pPr>
            <a:lvl3pPr defTabSz="913130"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PMingLiU" pitchFamily="18" charset="-120"/>
              </a:defRPr>
            </a:lvl3pPr>
            <a:lvl4pPr defTabSz="913130"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PMingLiU" pitchFamily="18" charset="-120"/>
              </a:defRPr>
            </a:lvl4pPr>
            <a:lvl5pPr defTabSz="913130"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PMingLiU" pitchFamily="18" charset="-120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PMingLiU" pitchFamily="18" charset="-120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PMingLiU" pitchFamily="18" charset="-120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PMingLiU" pitchFamily="18" charset="-120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PMingLiU" pitchFamily="18" charset="-120"/>
              </a:defRPr>
            </a:lvl9pPr>
          </a:lstStyle>
          <a:p>
            <a:pPr algn="ctr" defTabSz="684513">
              <a:defRPr/>
            </a:pPr>
            <a:endParaRPr kumimoji="0" lang="zh-CN" altLang="en-US" sz="1700">
              <a:solidFill>
                <a:srgbClr val="FFFFFF"/>
              </a:solidFill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20" name="Picture 8" descr="See the source image"/>
          <p:cNvPicPr>
            <a:picLocks noChangeAspect="1" noChangeArrowheads="1"/>
          </p:cNvPicPr>
          <p:nvPr/>
        </p:nvPicPr>
        <p:blipFill>
          <a:blip r:embed="rId4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20000" contrast="-2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41" y="2054830"/>
            <a:ext cx="457113" cy="2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5468" b="-15503"/>
          <a:stretch>
            <a:fillRect/>
          </a:stretch>
        </p:blipFill>
        <p:spPr>
          <a:xfrm>
            <a:off x="2650234" y="2960057"/>
            <a:ext cx="1037281" cy="1835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33" y="2955315"/>
            <a:ext cx="1177233" cy="172805"/>
          </a:xfrm>
          <a:prstGeom prst="rect">
            <a:avLst/>
          </a:prstGeom>
        </p:spPr>
      </p:pic>
      <p:sp>
        <p:nvSpPr>
          <p:cNvPr id="125" name="文本框 124"/>
          <p:cNvSpPr txBox="1"/>
          <p:nvPr/>
        </p:nvSpPr>
        <p:spPr>
          <a:xfrm>
            <a:off x="2851015" y="439469"/>
            <a:ext cx="134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kern="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使用</a:t>
            </a:r>
            <a:r>
              <a:rPr lang="zh-CN" altLang="en-US" sz="1200" b="1" kern="0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入口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7020428" y="476791"/>
            <a:ext cx="134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kern="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第三方集成</a:t>
            </a:r>
            <a:endParaRPr lang="zh-CN" altLang="en-US" sz="1200" b="1" kern="0" dirty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156" name="群組 19"/>
          <p:cNvGrpSpPr/>
          <p:nvPr/>
        </p:nvGrpSpPr>
        <p:grpSpPr>
          <a:xfrm>
            <a:off x="2718477" y="3585879"/>
            <a:ext cx="819907" cy="282090"/>
            <a:chOff x="1197383" y="6533961"/>
            <a:chExt cx="1189767" cy="409342"/>
          </a:xfrm>
        </p:grpSpPr>
        <p:pic>
          <p:nvPicPr>
            <p:cNvPr id="157" name="圖形 9"/>
            <p:cNvPicPr>
              <a:picLocks noChangeAspect="1"/>
            </p:cNvPicPr>
            <p:nvPr/>
          </p:nvPicPr>
          <p:blipFill>
            <a:blip r:embed="rId4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1197383" y="6583303"/>
              <a:ext cx="360000" cy="360000"/>
            </a:xfrm>
            <a:prstGeom prst="rect">
              <a:avLst/>
            </a:prstGeom>
          </p:spPr>
        </p:pic>
        <p:sp>
          <p:nvSpPr>
            <p:cNvPr id="158" name="文字方塊 10"/>
            <p:cNvSpPr txBox="1"/>
            <p:nvPr/>
          </p:nvSpPr>
          <p:spPr>
            <a:xfrm>
              <a:off x="1491131" y="6533961"/>
              <a:ext cx="896019" cy="401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378">
                <a:defRPr/>
              </a:pPr>
              <a:r>
                <a:rPr lang="en-US" altLang="zh-TW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Linux</a:t>
              </a:r>
              <a:endParaRPr lang="zh-TW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" panose="020B0502040504020204" pitchFamily="34" charset="0"/>
                <a:ea typeface="MingLiU-ExtB" panose="02020500000000000000" charset="-120"/>
                <a:cs typeface="Noto Sans" panose="020B0502040504020204" pitchFamily="34" charset="0"/>
              </a:endParaRPr>
            </a:p>
          </p:txBody>
        </p:sp>
      </p:grpSp>
      <p:grpSp>
        <p:nvGrpSpPr>
          <p:cNvPr id="122" name="群組 37"/>
          <p:cNvGrpSpPr/>
          <p:nvPr/>
        </p:nvGrpSpPr>
        <p:grpSpPr>
          <a:xfrm>
            <a:off x="4432793" y="4245031"/>
            <a:ext cx="588200" cy="597281"/>
            <a:chOff x="4972501" y="1986468"/>
            <a:chExt cx="1061085" cy="1518017"/>
          </a:xfrm>
        </p:grpSpPr>
        <p:grpSp>
          <p:nvGrpSpPr>
            <p:cNvPr id="148" name="群組 38"/>
            <p:cNvGrpSpPr/>
            <p:nvPr/>
          </p:nvGrpSpPr>
          <p:grpSpPr>
            <a:xfrm flipV="1">
              <a:off x="5364767" y="2174746"/>
              <a:ext cx="668819" cy="1329739"/>
              <a:chOff x="7075336" y="2111115"/>
              <a:chExt cx="1645670" cy="1871991"/>
            </a:xfrm>
          </p:grpSpPr>
          <p:pic>
            <p:nvPicPr>
              <p:cNvPr id="166" name="圖片 43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167" name="圖片 44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168" name="圖片 45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  <p:grpSp>
          <p:nvGrpSpPr>
            <p:cNvPr id="151" name="群組 39"/>
            <p:cNvGrpSpPr/>
            <p:nvPr/>
          </p:nvGrpSpPr>
          <p:grpSpPr>
            <a:xfrm>
              <a:off x="4972501" y="1986468"/>
              <a:ext cx="668819" cy="1329739"/>
              <a:chOff x="7075336" y="2111115"/>
              <a:chExt cx="1645670" cy="1871991"/>
            </a:xfrm>
          </p:grpSpPr>
          <p:pic>
            <p:nvPicPr>
              <p:cNvPr id="152" name="圖片 40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155" name="圖片 41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165" name="圖片 42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</p:grpSp>
      <p:sp>
        <p:nvSpPr>
          <p:cNvPr id="170" name="矩形 169"/>
          <p:cNvSpPr/>
          <p:nvPr/>
        </p:nvSpPr>
        <p:spPr>
          <a:xfrm>
            <a:off x="556751" y="4742179"/>
            <a:ext cx="1623272" cy="18192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南向外设</a:t>
            </a:r>
            <a:endParaRPr kumimoji="1" lang="zh-CN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632197" y="4761680"/>
            <a:ext cx="1623272" cy="18192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子设备数据监控</a:t>
            </a:r>
            <a:endParaRPr kumimoji="1" lang="zh-CN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3194425" y="4514066"/>
            <a:ext cx="1623272" cy="18192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工业协议对接</a:t>
            </a:r>
            <a:endParaRPr kumimoji="1" lang="zh-CN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123" name="TextBox 99"/>
          <p:cNvSpPr txBox="1"/>
          <p:nvPr/>
        </p:nvSpPr>
        <p:spPr>
          <a:xfrm>
            <a:off x="3754202" y="3616794"/>
            <a:ext cx="1910281" cy="392413"/>
          </a:xfrm>
          <a:prstGeom prst="rect">
            <a:avLst/>
          </a:prstGeom>
          <a:noFill/>
        </p:spPr>
        <p:txBody>
          <a:bodyPr wrap="square" lIns="68414" tIns="34289" rIns="68414" bIns="34289" rtlCol="0">
            <a:spAutoFit/>
          </a:bodyPr>
          <a:lstStyle/>
          <a:p>
            <a:pPr algn="ctr" defTabSz="683243">
              <a:defRPr/>
            </a:pPr>
            <a:r>
              <a:rPr lang="zh-CN" altLang="en-US" sz="1200" b="1" kern="0" dirty="0" smtClean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边缘设备端</a:t>
            </a:r>
            <a:endParaRPr lang="en-US" altLang="zh-CN" sz="1200" b="1" kern="0" dirty="0" smtClean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 defTabSz="683243">
              <a:defRPr/>
            </a:pPr>
            <a:r>
              <a:rPr lang="en-US" altLang="zh-CN" sz="900" b="1" kern="0" dirty="0">
                <a:solidFill>
                  <a:srgbClr val="00B0F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 Agent</a:t>
            </a:r>
            <a:endParaRPr lang="zh-CN" altLang="en-US" sz="900" b="1" kern="0" dirty="0">
              <a:solidFill>
                <a:srgbClr val="00B0F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73" name="图片 172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59" y="3731565"/>
            <a:ext cx="916240" cy="1326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263740" y="4703713"/>
            <a:ext cx="4183229" cy="294466"/>
          </a:xfrm>
          <a:prstGeom prst="rect">
            <a:avLst/>
          </a:prstGeom>
        </p:spPr>
      </p:pic>
      <p:cxnSp>
        <p:nvCxnSpPr>
          <p:cNvPr id="174" name="直接连接符 173"/>
          <p:cNvCxnSpPr/>
          <p:nvPr/>
        </p:nvCxnSpPr>
        <p:spPr>
          <a:xfrm>
            <a:off x="1439652" y="699542"/>
            <a:ext cx="0" cy="519609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TextBox 27"/>
          <p:cNvSpPr txBox="1"/>
          <p:nvPr/>
        </p:nvSpPr>
        <p:spPr>
          <a:xfrm>
            <a:off x="1187967" y="1265982"/>
            <a:ext cx="1980864" cy="238525"/>
          </a:xfrm>
          <a:prstGeom prst="rect">
            <a:avLst/>
          </a:prstGeom>
          <a:noFill/>
        </p:spPr>
        <p:txBody>
          <a:bodyPr wrap="square" lIns="68414" tIns="34289" rIns="68414" bIns="34289" rtlCol="0">
            <a:spAutoFit/>
          </a:bodyPr>
          <a:lstStyle/>
          <a:p>
            <a:pPr algn="ctr" defTabSz="683243">
              <a:defRPr/>
            </a:pPr>
            <a:r>
              <a:rPr kumimoji="1" lang="zh-CN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数据可视化</a:t>
            </a:r>
            <a:endParaRPr kumimoji="1" lang="zh-CN" altLang="en-US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1187" y="3585172"/>
            <a:ext cx="8733301" cy="908456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/>
          <p:cNvSpPr/>
          <p:nvPr/>
        </p:nvSpPr>
        <p:spPr>
          <a:xfrm>
            <a:off x="4595132" y="4495511"/>
            <a:ext cx="1623272" cy="18192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自定义接口对接</a:t>
            </a:r>
            <a:endParaRPr kumimoji="1" lang="zh-CN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grpSp>
        <p:nvGrpSpPr>
          <p:cNvPr id="128" name="群組 37"/>
          <p:cNvGrpSpPr/>
          <p:nvPr/>
        </p:nvGrpSpPr>
        <p:grpSpPr>
          <a:xfrm>
            <a:off x="4325034" y="3006850"/>
            <a:ext cx="769554" cy="908516"/>
            <a:chOff x="4972501" y="1986468"/>
            <a:chExt cx="1061085" cy="1518017"/>
          </a:xfrm>
        </p:grpSpPr>
        <p:grpSp>
          <p:nvGrpSpPr>
            <p:cNvPr id="129" name="群組 38"/>
            <p:cNvGrpSpPr/>
            <p:nvPr/>
          </p:nvGrpSpPr>
          <p:grpSpPr>
            <a:xfrm flipV="1">
              <a:off x="5364767" y="2174746"/>
              <a:ext cx="668819" cy="1329739"/>
              <a:chOff x="7075336" y="2111115"/>
              <a:chExt cx="1645670" cy="1871991"/>
            </a:xfrm>
          </p:grpSpPr>
          <p:pic>
            <p:nvPicPr>
              <p:cNvPr id="138" name="圖片 43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139" name="圖片 44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140" name="圖片 45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  <p:grpSp>
          <p:nvGrpSpPr>
            <p:cNvPr id="134" name="群組 39"/>
            <p:cNvGrpSpPr/>
            <p:nvPr/>
          </p:nvGrpSpPr>
          <p:grpSpPr>
            <a:xfrm>
              <a:off x="4972501" y="1986468"/>
              <a:ext cx="668819" cy="1329739"/>
              <a:chOff x="7075336" y="2111115"/>
              <a:chExt cx="1645670" cy="1871991"/>
            </a:xfrm>
          </p:grpSpPr>
          <p:pic>
            <p:nvPicPr>
              <p:cNvPr id="135" name="圖片 40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435995" y="2111115"/>
                <a:ext cx="909938" cy="1871991"/>
              </a:xfrm>
              <a:prstGeom prst="rect">
                <a:avLst/>
              </a:prstGeom>
            </p:spPr>
          </p:pic>
          <p:pic>
            <p:nvPicPr>
              <p:cNvPr id="136" name="圖片 41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7075336" y="2297195"/>
                <a:ext cx="683650" cy="1406455"/>
              </a:xfrm>
              <a:prstGeom prst="rect">
                <a:avLst/>
              </a:prstGeom>
            </p:spPr>
          </p:pic>
          <p:pic>
            <p:nvPicPr>
              <p:cNvPr id="137" name="圖片 42"/>
              <p:cNvPicPr>
                <a:picLocks noChangeAspect="1"/>
              </p:cNvPicPr>
              <p:nvPr/>
            </p:nvPicPr>
            <p:blipFill rotWithShape="1">
              <a:blip r:embed="rId35" cstate="email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 r="62716"/>
              <a:stretch>
                <a:fillRect/>
              </a:stretch>
            </p:blipFill>
            <p:spPr>
              <a:xfrm flipV="1">
                <a:off x="8037356" y="2297195"/>
                <a:ext cx="683650" cy="1406455"/>
              </a:xfrm>
              <a:prstGeom prst="rect">
                <a:avLst/>
              </a:prstGeom>
            </p:spPr>
          </p:pic>
        </p:grpSp>
      </p:grpSp>
      <p:sp>
        <p:nvSpPr>
          <p:cNvPr id="203" name="矩形 202"/>
          <p:cNvSpPr/>
          <p:nvPr/>
        </p:nvSpPr>
        <p:spPr>
          <a:xfrm>
            <a:off x="236783" y="432569"/>
            <a:ext cx="8705715" cy="10964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549649" y="694907"/>
            <a:ext cx="1201845" cy="5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61969" y="3648544"/>
            <a:ext cx="8530510" cy="1168708"/>
          </a:xfrm>
          <a:prstGeom prst="rect">
            <a:avLst/>
          </a:prstGeom>
          <a:solidFill>
            <a:srgbClr val="00B0F0">
              <a:alpha val="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196" tIns="45598" rIns="91196" bIns="45598" numCol="1" spcCol="0" rtlCol="0" fromWordArt="0" anchor="ctr" anchorCtr="0" forceAA="0" compatLnSpc="1">
            <a:noAutofit/>
          </a:bodyPr>
          <a:lstStyle/>
          <a:p>
            <a:pPr algn="ctr" defTabSz="911837">
              <a:buClr>
                <a:srgbClr val="000000"/>
              </a:buClr>
            </a:pPr>
            <a:endParaRPr lang="zh-CN" altLang="en-US" sz="1425" kern="0">
              <a:solidFill>
                <a:prstClr val="black">
                  <a:lumMod val="85000"/>
                  <a:lumOff val="15000"/>
                </a:prstClr>
              </a:solidFill>
              <a:latin typeface="MingLiU-ExtB" panose="02020500000000000000" charset="-120"/>
              <a:ea typeface="Microsoft JhengHei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1969" y="2297377"/>
            <a:ext cx="8496944" cy="983223"/>
          </a:xfrm>
          <a:prstGeom prst="rect">
            <a:avLst/>
          </a:prstGeom>
          <a:solidFill>
            <a:srgbClr val="00B0F0">
              <a:alpha val="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196" tIns="45598" rIns="91196" bIns="45598" numCol="1" spcCol="0" rtlCol="0" fromWordArt="0" anchor="ctr" anchorCtr="0" forceAA="0" compatLnSpc="1">
            <a:noAutofit/>
          </a:bodyPr>
          <a:lstStyle/>
          <a:p>
            <a:pPr algn="ctr" defTabSz="911837">
              <a:buClr>
                <a:srgbClr val="000000"/>
              </a:buClr>
            </a:pPr>
            <a:endParaRPr lang="zh-CN" altLang="en-US" sz="1425" kern="0">
              <a:solidFill>
                <a:prstClr val="black">
                  <a:lumMod val="85000"/>
                  <a:lumOff val="15000"/>
                </a:prstClr>
              </a:solidFill>
              <a:latin typeface="MingLiU-ExtB" panose="02020500000000000000" charset="-120"/>
              <a:ea typeface="Microsoft JhengHei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5536" y="735546"/>
            <a:ext cx="8496943" cy="1201140"/>
          </a:xfrm>
          <a:prstGeom prst="rect">
            <a:avLst/>
          </a:prstGeom>
          <a:solidFill>
            <a:srgbClr val="00B0F0">
              <a:alpha val="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196" tIns="45598" rIns="91196" bIns="45598" numCol="1" spcCol="0" rtlCol="0" fromWordArt="0" anchor="ctr" anchorCtr="0" forceAA="0" compatLnSpc="1">
            <a:noAutofit/>
          </a:bodyPr>
          <a:lstStyle/>
          <a:p>
            <a:pPr algn="ctr" defTabSz="911837">
              <a:buClr>
                <a:srgbClr val="000000"/>
              </a:buClr>
            </a:pPr>
            <a:endParaRPr lang="zh-CN" altLang="en-US" sz="1425" kern="0">
              <a:solidFill>
                <a:prstClr val="black">
                  <a:lumMod val="85000"/>
                  <a:lumOff val="15000"/>
                </a:prstClr>
              </a:solidFill>
              <a:latin typeface="MingLiU-ExtB" panose="02020500000000000000" charset="-120"/>
              <a:ea typeface="Microsoft JhengHei" panose="020B0604030504040204" pitchFamily="34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4773"/>
            <a:ext cx="8229600" cy="515838"/>
          </a:xfrm>
        </p:spPr>
        <p:txBody>
          <a:bodyPr/>
          <a:lstStyle/>
          <a:p>
            <a:pPr algn="ctr"/>
            <a:r>
              <a:rPr kumimoji="1" lang="zh-CN" altLang="en-US" sz="2200" dirty="0" smtClean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无代码 </a:t>
            </a:r>
            <a:r>
              <a:rPr kumimoji="1" lang="zh-CN" altLang="en-US" sz="2200" dirty="0" smtClean="0">
                <a:solidFill>
                  <a:srgbClr val="FF66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自定义 </a:t>
            </a:r>
            <a:r>
              <a:rPr kumimoji="1"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数据</a:t>
            </a:r>
            <a:r>
              <a:rPr kumimoji="1"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监控实现新功能扩展</a:t>
            </a:r>
            <a:endParaRPr kumimoji="1" lang="zh-CN" altLang="en-US" sz="22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998" y="3660240"/>
            <a:ext cx="747829" cy="19133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南向外设</a:t>
            </a:r>
            <a:endParaRPr kumimoji="1" lang="zh-CN" alt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4543" y="3326633"/>
            <a:ext cx="3526944" cy="30722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数据采集接口和协议</a:t>
            </a:r>
            <a:endParaRPr kumimoji="1" lang="zh-CN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47803" y="3350944"/>
            <a:ext cx="3318872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kumimoji="1" lang="en-US" altLang="zh-CN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Modbus/SNMP/Restful/SUSI SDK/script/exe</a:t>
            </a:r>
            <a:r>
              <a:rPr kumimoji="1"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…)</a:t>
            </a:r>
            <a:endParaRPr kumimoji="1" lang="zh-CN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Picture 15" descr="D:\Dropbox\!EIoT\!Intro\DeviceOn Architecture\ppt DeviceOn_w1920h1080_png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208" y="2540805"/>
            <a:ext cx="781727" cy="3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946884" y="2992749"/>
            <a:ext cx="3606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3243">
              <a:defRPr/>
            </a:pPr>
            <a:r>
              <a:rPr kumimoji="1"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网关</a:t>
            </a:r>
            <a:r>
              <a:rPr kumimoji="1" lang="en-US" altLang="zh-CN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</a:t>
            </a:r>
            <a:r>
              <a:rPr kumimoji="1"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设备（安装</a:t>
            </a:r>
            <a:r>
              <a:rPr kumimoji="1" lang="en-US" altLang="zh-CN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  Agent</a:t>
            </a:r>
            <a:r>
              <a:rPr kumimoji="1"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3542" y="1042824"/>
            <a:ext cx="1345404" cy="39122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>
            <a:defPPr>
              <a:defRPr lang="zh-TW"/>
            </a:defPPr>
            <a:lvl1pPr algn="ctr" defTabSz="683243">
              <a:defRPr kumimoji="1" sz="100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/>
              <a:t>自定义子设备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6952" y="1064716"/>
            <a:ext cx="1555814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>
            <a:defPPr>
              <a:defRPr lang="zh-TW"/>
            </a:defPPr>
            <a:lvl1pPr algn="ctr" defTabSz="683243">
              <a:defRPr kumimoji="1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/>
              <a:t>自定义事件触发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60203" y="1052650"/>
            <a:ext cx="1585684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>
            <a:defPPr>
              <a:defRPr lang="zh-TW"/>
            </a:defPPr>
            <a:lvl1pPr algn="ctr" defTabSz="683243">
              <a:defRPr kumimoji="1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/>
              <a:t>自定义</a:t>
            </a:r>
            <a:r>
              <a:rPr lang="zh-CN" altLang="en-US" sz="1400" dirty="0" smtClean="0"/>
              <a:t>告警管理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321937" y="1052650"/>
            <a:ext cx="1659929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>
            <a:defPPr>
              <a:defRPr lang="zh-TW"/>
            </a:defPPr>
            <a:lvl1pPr algn="ctr" defTabSz="683243">
              <a:defRPr kumimoji="1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 smtClean="0"/>
              <a:t>自定义联动和转发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593692" y="763941"/>
            <a:ext cx="402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AppHub</a:t>
            </a:r>
            <a:r>
              <a:rPr lang="zh-CN" altLang="en-US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服务器监控管理功能扩展</a:t>
            </a:r>
          </a:p>
        </p:txBody>
      </p:sp>
      <p:sp>
        <p:nvSpPr>
          <p:cNvPr id="22" name="上下箭头 21"/>
          <p:cNvSpPr/>
          <p:nvPr/>
        </p:nvSpPr>
        <p:spPr>
          <a:xfrm>
            <a:off x="4438380" y="1944378"/>
            <a:ext cx="209423" cy="331661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上下箭头 22"/>
          <p:cNvSpPr/>
          <p:nvPr/>
        </p:nvSpPr>
        <p:spPr>
          <a:xfrm>
            <a:off x="4424576" y="3287202"/>
            <a:ext cx="223227" cy="345385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355608" y="3687738"/>
            <a:ext cx="486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3243"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第三方设备</a:t>
            </a:r>
            <a:r>
              <a:rPr lang="en-US" altLang="zh-CN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数据采集模块</a:t>
            </a:r>
            <a:r>
              <a:rPr lang="en-US" altLang="zh-CN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传感器 等</a:t>
            </a:r>
            <a:endParaRPr lang="en-US" altLang="zh-CN" sz="14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defTabSz="683243">
              <a:defRPr/>
            </a:pP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（无法安装</a:t>
            </a:r>
            <a:r>
              <a:rPr kumimoji="1"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AppHub Agent</a:t>
            </a:r>
            <a:r>
              <a:rPr kumimoji="1"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）</a:t>
            </a:r>
          </a:p>
        </p:txBody>
      </p:sp>
      <p:sp>
        <p:nvSpPr>
          <p:cNvPr id="25" name="矩形 24"/>
          <p:cNvSpPr/>
          <p:nvPr/>
        </p:nvSpPr>
        <p:spPr>
          <a:xfrm>
            <a:off x="269018" y="2332997"/>
            <a:ext cx="1343897" cy="23152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边缘网关</a:t>
            </a:r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/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边缘设备</a:t>
            </a:r>
            <a:endParaRPr kumimoji="1" lang="zh-CN" alt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3791" y="733861"/>
            <a:ext cx="984551" cy="2688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监控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管理中心</a:t>
            </a:r>
            <a:endParaRPr kumimoji="1" lang="zh-CN" alt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pic>
        <p:nvPicPr>
          <p:cNvPr id="27" name="Picture 9" descr="C:\Users\paul.wu\Desktop\HPC-8212.png"/>
          <p:cNvPicPr>
            <a:picLocks noChangeAspect="1" noChangeArrowheads="1"/>
          </p:cNvPicPr>
          <p:nvPr/>
        </p:nvPicPr>
        <p:blipFill>
          <a:blip r:embed="rId4" cstate="print"/>
          <a:srcRect t="32176" b="24159"/>
          <a:stretch>
            <a:fillRect/>
          </a:stretch>
        </p:blipFill>
        <p:spPr bwMode="auto">
          <a:xfrm>
            <a:off x="3660203" y="1553528"/>
            <a:ext cx="1594185" cy="38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See the sourc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16" y="766423"/>
            <a:ext cx="245918" cy="24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52" y="782302"/>
            <a:ext cx="244150" cy="2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2904710" y="2332997"/>
            <a:ext cx="3526944" cy="30722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数据采集，分析和上报</a:t>
            </a:r>
            <a:endParaRPr lang="zh-CN" altLang="zh-CN" sz="14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57150" y="1989576"/>
            <a:ext cx="972727" cy="30722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/>
          <a:p>
            <a:pPr algn="ctr" defTabSz="683243">
              <a:buClr>
                <a:srgbClr val="000000"/>
              </a:buClr>
              <a:defRPr/>
            </a:pPr>
            <a:r>
              <a:rPr kumimoji="1" lang="en-US" altLang="zh-CN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 panose="020B0604020202020204"/>
              </a:rPr>
              <a:t>mqtt</a:t>
            </a:r>
            <a:endParaRPr kumimoji="1" lang="zh-CN" alt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 panose="020B06040202020202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32892" y="1052650"/>
            <a:ext cx="1679568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96" tIns="45598" rIns="91196" bIns="45598" rtlCol="0" anchor="ctr"/>
          <a:lstStyle>
            <a:defPPr>
              <a:defRPr lang="zh-TW"/>
            </a:defPPr>
            <a:lvl1pPr algn="ctr" defTabSz="683243">
              <a:defRPr kumimoji="1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 smtClean="0"/>
              <a:t>自定义数据可视化</a:t>
            </a:r>
            <a:endParaRPr lang="zh-CN" altLang="en-US" sz="1400" dirty="0"/>
          </a:p>
        </p:txBody>
      </p:sp>
      <p:pic>
        <p:nvPicPr>
          <p:cNvPr id="1026" name="Picture 2" descr="https://advdownload.advantech.com.cn/productfile/PIS/ADAM-4051/Product%20-%20Photo(B)/ADAM-4051_02_B2011103110304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2" y="4176569"/>
            <a:ext cx="426701" cy="42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dvdownload.advantech.com.cn/productfile/PIS/WISE-4012/Product%20-%20Photo(B)/WISE-4012_02_B201603031705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62" y="4044501"/>
            <a:ext cx="587810" cy="5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96066" y="4556209"/>
            <a:ext cx="791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 smtClean="0"/>
              <a:t>ADAM</a:t>
            </a:r>
            <a:endParaRPr lang="zh-CN" altLang="en-US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1591711" y="4563003"/>
            <a:ext cx="7247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/>
              <a:t>WISE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5591" y="4147120"/>
            <a:ext cx="201968" cy="45615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6959646" y="4563003"/>
            <a:ext cx="7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DQA</a:t>
            </a:r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2627" y="4046644"/>
            <a:ext cx="328568" cy="5835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6396" y="4063436"/>
            <a:ext cx="226172" cy="499567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853982" y="4540253"/>
            <a:ext cx="7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EKI</a:t>
            </a:r>
            <a:endParaRPr lang="zh-CN" altLang="en-US" sz="1200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4654" y="4237066"/>
            <a:ext cx="4480002" cy="326234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641288" y="4551777"/>
            <a:ext cx="17116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dirty="0" smtClean="0"/>
              <a:t>各种工业模块外设</a:t>
            </a:r>
            <a:endParaRPr lang="zh-CN" altLang="en-US" sz="1200" dirty="0"/>
          </a:p>
        </p:txBody>
      </p:sp>
      <p:pic>
        <p:nvPicPr>
          <p:cNvPr id="39" name="Picture 17" descr="D:\Dropbox\!EIoT\!Intro\DeviceOn Architecture\ppt DeviceOn_w1920h1080_png-08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695" y="2587767"/>
            <a:ext cx="697158" cy="4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9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1253" y="86867"/>
            <a:ext cx="8229600" cy="551842"/>
          </a:xfrm>
        </p:spPr>
        <p:txBody>
          <a:bodyPr/>
          <a:lstStyle/>
          <a:p>
            <a:pPr algn="ctr"/>
            <a:r>
              <a:rPr kumimoji="1"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主要功能特性</a:t>
            </a:r>
            <a:endParaRPr kumimoji="1" lang="zh-CN" altLang="en-US" sz="2200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843558"/>
            <a:ext cx="123081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应用部署升级</a:t>
            </a:r>
          </a:p>
        </p:txBody>
      </p:sp>
      <p:sp>
        <p:nvSpPr>
          <p:cNvPr id="4" name="矩形 3"/>
          <p:cNvSpPr/>
          <p:nvPr/>
        </p:nvSpPr>
        <p:spPr>
          <a:xfrm>
            <a:off x="820902" y="1275606"/>
            <a:ext cx="123081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私有应用商店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0902" y="1696786"/>
            <a:ext cx="123081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边缘容器部署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0902" y="2114454"/>
            <a:ext cx="123081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系统固件更新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75756" y="848303"/>
            <a:ext cx="1260140" cy="31929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远程桌面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69074" y="1280351"/>
            <a:ext cx="1260140" cy="31929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远程控制台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9074" y="1701531"/>
            <a:ext cx="1260140" cy="31929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远程日志获取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69074" y="2119199"/>
            <a:ext cx="1260140" cy="31929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边缘容器控制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9971" y="1293268"/>
            <a:ext cx="1512167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Android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应用白名单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09970" y="843085"/>
            <a:ext cx="1512167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Android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企业级安全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15916" y="1696786"/>
            <a:ext cx="1512167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Android Kiosk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模式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15916" y="2114454"/>
            <a:ext cx="1512167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Android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消息推送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72100" y="843558"/>
            <a:ext cx="1244526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设备状态监控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65417" y="1275606"/>
            <a:ext cx="1251209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应用软件监控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65418" y="1696786"/>
            <a:ext cx="125120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边缘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容器监控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65418" y="2114454"/>
            <a:ext cx="125120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屏幕画面监控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38972" y="2124693"/>
            <a:ext cx="1273880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远程关机重启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49791" y="1262587"/>
            <a:ext cx="1251209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定时关机重启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49792" y="1683767"/>
            <a:ext cx="125120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背光</a:t>
            </a:r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音量设定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57211" y="840062"/>
            <a:ext cx="1243789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设备信息编排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7584" y="2823778"/>
            <a:ext cx="123081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异常事件告警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0902" y="3255826"/>
            <a:ext cx="123081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多渠道事件通知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0902" y="4104081"/>
            <a:ext cx="123081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异常追踪处理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0902" y="3679953"/>
            <a:ext cx="123081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告警分析统计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91123" y="2833185"/>
            <a:ext cx="123882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Modbus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数据采集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84441" y="3265233"/>
            <a:ext cx="1245510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SNMP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数据采集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84441" y="3686413"/>
            <a:ext cx="1245510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Restful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数据采集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84440" y="4104081"/>
            <a:ext cx="1245511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EXE/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脚本数据采集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20824" y="3243202"/>
            <a:ext cx="1501314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自定义事件触发条件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820824" y="3675250"/>
            <a:ext cx="1501314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自定义告警规则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20823" y="2819741"/>
            <a:ext cx="1501315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自定义数据采集模型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20824" y="4094674"/>
            <a:ext cx="1501314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自定义规则联动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75826" y="3655451"/>
            <a:ext cx="123882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数据持久化支持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75826" y="4087499"/>
            <a:ext cx="1245510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开放数据获取接口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475826" y="3231990"/>
            <a:ext cx="1245510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自定义数据可视化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59473" y="2799942"/>
            <a:ext cx="1245511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监控状态总览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67342" y="3239853"/>
            <a:ext cx="1238828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开放集成接口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967342" y="3671901"/>
            <a:ext cx="1245510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插件扩展机制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67342" y="2816392"/>
            <a:ext cx="1245510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数据</a:t>
            </a:r>
            <a:r>
              <a:rPr kumimoji="1" lang="en-US" altLang="zh-CN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</a:t>
            </a:r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告警转发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967342" y="4094674"/>
            <a:ext cx="1245511" cy="324036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无代码快速整合</a:t>
            </a:r>
            <a:endParaRPr kumimoji="1"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tream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0_Office Theme">
  <a:themeElements>
    <a:clrScheme name="i9_Blue Teal">
      <a:dk1>
        <a:srgbClr val="57565A"/>
      </a:dk1>
      <a:lt1>
        <a:sysClr val="window" lastClr="FFFFFF"/>
      </a:lt1>
      <a:dk2>
        <a:srgbClr val="20B2A1"/>
      </a:dk2>
      <a:lt2>
        <a:srgbClr val="26B693"/>
      </a:lt2>
      <a:accent1>
        <a:srgbClr val="4A92CE"/>
      </a:accent1>
      <a:accent2>
        <a:srgbClr val="3F9BCC"/>
      </a:accent2>
      <a:accent3>
        <a:srgbClr val="2AA2CB"/>
      </a:accent3>
      <a:accent4>
        <a:srgbClr val="14A9C8"/>
      </a:accent4>
      <a:accent5>
        <a:srgbClr val="00ADBF"/>
      </a:accent5>
      <a:accent6>
        <a:srgbClr val="07AFB1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7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Advantec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9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1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Template 2 - Cloud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dvantech 2020">
      <a:majorFont>
        <a:latin typeface="Calibri"/>
        <a:ea typeface="Microsoft JhengHei"/>
        <a:cs typeface=""/>
      </a:majorFont>
      <a:minorFont>
        <a:latin typeface="Calibri Light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Template 2 - 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tream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_Template 2 - 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9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2_Template 2 - 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4_Template 2 - 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佈景主題1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92CB04-7C92-4A2D-86FD-6BB605422CBC}" vid="{35880889-0ECD-4AE4-96DF-60843D57A161}"/>
    </a:ext>
  </a:extLst>
</a:theme>
</file>

<file path=ppt/theme/theme26.xml><?xml version="1.0" encoding="utf-8"?>
<a:theme xmlns:a="http://schemas.openxmlformats.org/drawingml/2006/main" name="5_Template 2 - Cloud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dvantech 2020">
      <a:majorFont>
        <a:latin typeface="Roboto"/>
        <a:ea typeface="Roboto"/>
        <a:cs typeface=""/>
      </a:majorFont>
      <a:minorFont>
        <a:latin typeface="Roboto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6_Template 2 - Cloud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dvantech 2020">
      <a:majorFont>
        <a:latin typeface="Calibri"/>
        <a:ea typeface="Microsoft JhengHei"/>
        <a:cs typeface=""/>
      </a:majorFont>
      <a:minorFont>
        <a:latin typeface="Calibri Light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0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佈景主題 digital healthcare content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9_Template 2 - Cloud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dvantech 2020">
      <a:majorFont>
        <a:latin typeface="Roboto"/>
        <a:ea typeface="Roboto"/>
        <a:cs typeface=""/>
      </a:majorFont>
      <a:minorFont>
        <a:latin typeface="Roboto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7_Template 2 - Cloud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Template 1- Clean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20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21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10_Template 2 - 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22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PT模板2014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11_Template 2 - 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12_Template 2 - 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PT模板2014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3_PPT模板2014">
      <a:majorFont>
        <a:latin typeface="Verdana"/>
        <a:ea typeface="微軟正黑體"/>
        <a:cs typeface=""/>
      </a:majorFont>
      <a:minorFont>
        <a:latin typeface="Verdan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PPT模板2014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PT模板2014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PT模板2014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PT模板2014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PT模板2014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PT模板2014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PT模板2014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PT模板2014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PPT模板2014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PPT模板2014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Stream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4_Stream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沉穩">
    <a:dk1>
      <a:sysClr val="windowText" lastClr="000000"/>
    </a:dk1>
    <a:lt1>
      <a:sysClr val="window" lastClr="FFFFFF"/>
    </a:lt1>
    <a:dk2>
      <a:srgbClr val="676A55"/>
    </a:dk2>
    <a:lt2>
      <a:srgbClr val="EAEBDE"/>
    </a:lt2>
    <a:accent1>
      <a:srgbClr val="72A376"/>
    </a:accent1>
    <a:accent2>
      <a:srgbClr val="B0CCB0"/>
    </a:accent2>
    <a:accent3>
      <a:srgbClr val="A8CDD7"/>
    </a:accent3>
    <a:accent4>
      <a:srgbClr val="C0BEAF"/>
    </a:accent4>
    <a:accent5>
      <a:srgbClr val="CEC597"/>
    </a:accent5>
    <a:accent6>
      <a:srgbClr val="E8B7B7"/>
    </a:accent6>
    <a:hlink>
      <a:srgbClr val="DB5353"/>
    </a:hlink>
    <a:folHlink>
      <a:srgbClr val="903638"/>
    </a:folHlink>
  </a:clrScheme>
</a:themeOverride>
</file>

<file path=ppt/theme/themeOverride3.xml><?xml version="1.0" encoding="utf-8"?>
<a:themeOverride xmlns:a="http://schemas.openxmlformats.org/drawingml/2006/main">
  <a:clrScheme name="沉穩">
    <a:dk1>
      <a:sysClr val="windowText" lastClr="000000"/>
    </a:dk1>
    <a:lt1>
      <a:sysClr val="window" lastClr="FFFFFF"/>
    </a:lt1>
    <a:dk2>
      <a:srgbClr val="676A55"/>
    </a:dk2>
    <a:lt2>
      <a:srgbClr val="EAEBDE"/>
    </a:lt2>
    <a:accent1>
      <a:srgbClr val="72A376"/>
    </a:accent1>
    <a:accent2>
      <a:srgbClr val="B0CCB0"/>
    </a:accent2>
    <a:accent3>
      <a:srgbClr val="A8CDD7"/>
    </a:accent3>
    <a:accent4>
      <a:srgbClr val="C0BEAF"/>
    </a:accent4>
    <a:accent5>
      <a:srgbClr val="CEC597"/>
    </a:accent5>
    <a:accent6>
      <a:srgbClr val="E8B7B7"/>
    </a:accent6>
    <a:hlink>
      <a:srgbClr val="DB5353"/>
    </a:hlink>
    <a:folHlink>
      <a:srgbClr val="903638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25478</TotalTime>
  <Words>7442</Words>
  <Application>Microsoft Office PowerPoint</Application>
  <PresentationFormat>全屏显示(16:9)</PresentationFormat>
  <Paragraphs>861</Paragraphs>
  <Slides>44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41</vt:i4>
      </vt:variant>
      <vt:variant>
        <vt:lpstr>幻灯片标题</vt:lpstr>
      </vt:variant>
      <vt:variant>
        <vt:i4>44</vt:i4>
      </vt:variant>
    </vt:vector>
  </HeadingPairs>
  <TitlesOfParts>
    <vt:vector size="118" baseType="lpstr">
      <vt:lpstr>Microsoft JhengHei</vt:lpstr>
      <vt:lpstr>Microsoft JhengHei</vt:lpstr>
      <vt:lpstr>MingLiU-ExtB</vt:lpstr>
      <vt:lpstr>Noto Sans</vt:lpstr>
      <vt:lpstr>Noto Sans S Chinese Bold</vt:lpstr>
      <vt:lpstr>Noto Sans S Chinese Light</vt:lpstr>
      <vt:lpstr>Noto Sans S Chinese Medium</vt:lpstr>
      <vt:lpstr>Noto Sans S Chinese Regular</vt:lpstr>
      <vt:lpstr>Noto Sans S Chinese Thin</vt:lpstr>
      <vt:lpstr>Open Sans Light</vt:lpstr>
      <vt:lpstr>PMingLiU</vt:lpstr>
      <vt:lpstr>PMingLiU</vt:lpstr>
      <vt:lpstr>ヒラギノ角ゴ Pro W3</vt:lpstr>
      <vt:lpstr>等线</vt:lpstr>
      <vt:lpstr>等线 Light</vt:lpstr>
      <vt:lpstr>仿宋</vt:lpstr>
      <vt:lpstr>宋体</vt:lpstr>
      <vt:lpstr>微软雅黑</vt:lpstr>
      <vt:lpstr>Arial</vt:lpstr>
      <vt:lpstr>Arial Bold</vt:lpstr>
      <vt:lpstr>Calibri</vt:lpstr>
      <vt:lpstr>Calibri Light</vt:lpstr>
      <vt:lpstr>Cambria</vt:lpstr>
      <vt:lpstr>Garamond</vt:lpstr>
      <vt:lpstr>Open Sans</vt:lpstr>
      <vt:lpstr>Roboto</vt:lpstr>
      <vt:lpstr>Roboto Condensed</vt:lpstr>
      <vt:lpstr>Segoe UI Semibold</vt:lpstr>
      <vt:lpstr>Segoe UI Semilight</vt:lpstr>
      <vt:lpstr>Tahoma</vt:lpstr>
      <vt:lpstr>Times New Roman</vt:lpstr>
      <vt:lpstr>Verdana</vt:lpstr>
      <vt:lpstr>Wingdings</vt:lpstr>
      <vt:lpstr>1_Stream</vt:lpstr>
      <vt:lpstr>2_Stream</vt:lpstr>
      <vt:lpstr>佈景主題 digital healthcare content</vt:lpstr>
      <vt:lpstr>PPT模板2014</vt:lpstr>
      <vt:lpstr>自訂設計</vt:lpstr>
      <vt:lpstr>3_PPT模板2014</vt:lpstr>
      <vt:lpstr>8_自訂設計</vt:lpstr>
      <vt:lpstr>3_Stream</vt:lpstr>
      <vt:lpstr>124_Stream</vt:lpstr>
      <vt:lpstr>20_Office Theme</vt:lpstr>
      <vt:lpstr>37_自訂設計</vt:lpstr>
      <vt:lpstr>7_自訂設計</vt:lpstr>
      <vt:lpstr>Advantech</vt:lpstr>
      <vt:lpstr>5_自訂設計</vt:lpstr>
      <vt:lpstr>9_自訂設計</vt:lpstr>
      <vt:lpstr>11_自訂設計</vt:lpstr>
      <vt:lpstr>17_自訂設計</vt:lpstr>
      <vt:lpstr>Template 2 - Cloud</vt:lpstr>
      <vt:lpstr>3_Template 2 - Cloud</vt:lpstr>
      <vt:lpstr>18_自訂設計</vt:lpstr>
      <vt:lpstr>1_Template 2 - Cloud</vt:lpstr>
      <vt:lpstr>19_自訂設計</vt:lpstr>
      <vt:lpstr>2_Template 2 - Cloud</vt:lpstr>
      <vt:lpstr>4_Template 2 - Cloud</vt:lpstr>
      <vt:lpstr>佈景主題1</vt:lpstr>
      <vt:lpstr>5_Template 2 - Cloud</vt:lpstr>
      <vt:lpstr>6_Template 2 - Cloud</vt:lpstr>
      <vt:lpstr>10_自訂設計</vt:lpstr>
      <vt:lpstr>2_Office 佈景主題</vt:lpstr>
      <vt:lpstr>9_Template 2 - Cloud</vt:lpstr>
      <vt:lpstr>6_Office 佈景主題</vt:lpstr>
      <vt:lpstr>4_Office 佈景主題</vt:lpstr>
      <vt:lpstr>7_Template 2 - Cloud</vt:lpstr>
      <vt:lpstr>Template 1- Clean</vt:lpstr>
      <vt:lpstr>20_自訂設計</vt:lpstr>
      <vt:lpstr>1_Office 佈景主題</vt:lpstr>
      <vt:lpstr>21_自訂設計</vt:lpstr>
      <vt:lpstr>10_Template 2 - Cloud</vt:lpstr>
      <vt:lpstr>22_自訂設計</vt:lpstr>
      <vt:lpstr>11_Template 2 - Cloud</vt:lpstr>
      <vt:lpstr>12_Template 2 - Cloud</vt:lpstr>
      <vt:lpstr>PowerPoint 演示文稿</vt:lpstr>
      <vt:lpstr>广泛应用于工业产业的各种边缘设备</vt:lpstr>
      <vt:lpstr>PowerPoint 演示文稿</vt:lpstr>
      <vt:lpstr>PowerPoint 演示文稿</vt:lpstr>
      <vt:lpstr>系统运维时间/费用对比表</vt:lpstr>
      <vt:lpstr>日常运维/故障处理常见需求处理</vt:lpstr>
      <vt:lpstr>PowerPoint 演示文稿</vt:lpstr>
      <vt:lpstr>无代码 自定义 数据监控实现新功能扩展</vt:lpstr>
      <vt:lpstr>主要功能特性</vt:lpstr>
      <vt:lpstr>PowerPoint 演示文稿</vt:lpstr>
      <vt:lpstr>以AppHub实现疫情期间医院设备的远程运维管理 助力医院实现无接触快速远程设备运维，提高效率，降低风险</vt:lpstr>
      <vt:lpstr>PowerPoint 演示文稿</vt:lpstr>
      <vt:lpstr>以AppHub协助行业应用开发厂商快速分发部署软件 助力行业应用高效分发和部署，实现边缘应用快速部署升级</vt:lpstr>
      <vt:lpstr>PowerPoint 演示文稿</vt:lpstr>
      <vt:lpstr>以AppHub实现工业Android安全配置管理 简化安全配置管理，提升工业Android设备安全</vt:lpstr>
      <vt:lpstr>PowerPoint 演示文稿</vt:lpstr>
      <vt:lpstr>AppHub无代码方式实现工业数据接入和监控 助力工业数据快速无代码快速接入，实现对各种工业设备的监控，告警和规则联动</vt:lpstr>
      <vt:lpstr>PowerPoint 演示文稿</vt:lpstr>
      <vt:lpstr>PowerPoint 演示文稿</vt:lpstr>
      <vt:lpstr>设备支持</vt:lpstr>
      <vt:lpstr>PowerPoint 演示文稿</vt:lpstr>
      <vt:lpstr>PowerPoint 演示文稿</vt:lpstr>
      <vt:lpstr>PowerPoint 演示文稿</vt:lpstr>
      <vt:lpstr>PowerPoint 演示文稿</vt:lpstr>
      <vt:lpstr>Dashboard总览</vt:lpstr>
      <vt:lpstr>边缘设备拓扑结构图</vt:lpstr>
      <vt:lpstr>自定义数据监控和规则联动/转发</vt:lpstr>
      <vt:lpstr>设备详细信息监控页面</vt:lpstr>
      <vt:lpstr>应用程序部署更新页面</vt:lpstr>
      <vt:lpstr>边缘设备远程桌面</vt:lpstr>
      <vt:lpstr>边缘设备远程控制台</vt:lpstr>
      <vt:lpstr>边缘设备远程屏幕监视</vt:lpstr>
      <vt:lpstr>边缘设备远程控制</vt:lpstr>
      <vt:lpstr>监控告警阈值设定</vt:lpstr>
      <vt:lpstr>边缘docker容器监控管理</vt:lpstr>
      <vt:lpstr>应用工单部署</vt:lpstr>
      <vt:lpstr>远程应用控制和应用白名单</vt:lpstr>
      <vt:lpstr>工业Android安全配置管理</vt:lpstr>
      <vt:lpstr>应用程序管理后台仓库</vt:lpstr>
      <vt:lpstr>AppHub 服务器设定页面</vt:lpstr>
      <vt:lpstr>AppHub告警消息查看</vt:lpstr>
      <vt:lpstr>PowerPoint 演示文稿</vt:lpstr>
      <vt:lpstr>PowerPoint 演示文稿</vt:lpstr>
      <vt:lpstr>AppHub Server软件获取和安装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IMAX Supplement Slides Template</dc:title>
  <dc:creator>jianfeng.dai(戴建峰)</dc:creator>
  <cp:lastModifiedBy>yingying.qu(璩莹莹)</cp:lastModifiedBy>
  <cp:revision>2875</cp:revision>
  <cp:lastPrinted>2019-05-13T10:22:00Z</cp:lastPrinted>
  <dcterms:created xsi:type="dcterms:W3CDTF">2016-04-29T03:54:00Z</dcterms:created>
  <dcterms:modified xsi:type="dcterms:W3CDTF">2023-02-14T02:46:30Z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1572963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D6.0.5</vt:lpwstr>
  </property>
  <property fmtid="{D5CDD505-2E9C-101B-9397-08002B2CF9AE}" pid="5" name="KSOProductBuildVer">
    <vt:lpwstr>2052-11.1.0.9098</vt:lpwstr>
  </property>
</Properties>
</file>